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50"/>
  </p:handoutMasterIdLst>
  <p:sldIdLst>
    <p:sldId id="256" r:id="rId3"/>
    <p:sldId id="520" r:id="rId5"/>
    <p:sldId id="528" r:id="rId6"/>
    <p:sldId id="543" r:id="rId7"/>
    <p:sldId id="529" r:id="rId8"/>
    <p:sldId id="530" r:id="rId9"/>
    <p:sldId id="537" r:id="rId10"/>
    <p:sldId id="535" r:id="rId11"/>
    <p:sldId id="544" r:id="rId12"/>
    <p:sldId id="545" r:id="rId13"/>
    <p:sldId id="546" r:id="rId14"/>
    <p:sldId id="538" r:id="rId15"/>
    <p:sldId id="567" r:id="rId16"/>
    <p:sldId id="547" r:id="rId17"/>
    <p:sldId id="562" r:id="rId18"/>
    <p:sldId id="548" r:id="rId19"/>
    <p:sldId id="549" r:id="rId20"/>
    <p:sldId id="550" r:id="rId21"/>
    <p:sldId id="555" r:id="rId22"/>
    <p:sldId id="551" r:id="rId23"/>
    <p:sldId id="539" r:id="rId24"/>
    <p:sldId id="552" r:id="rId25"/>
    <p:sldId id="556" r:id="rId26"/>
    <p:sldId id="554" r:id="rId27"/>
    <p:sldId id="560" r:id="rId28"/>
    <p:sldId id="540" r:id="rId29"/>
    <p:sldId id="558" r:id="rId30"/>
    <p:sldId id="573" r:id="rId31"/>
    <p:sldId id="541" r:id="rId32"/>
    <p:sldId id="553" r:id="rId33"/>
    <p:sldId id="542" r:id="rId34"/>
    <p:sldId id="559" r:id="rId35"/>
    <p:sldId id="568" r:id="rId36"/>
    <p:sldId id="565" r:id="rId37"/>
    <p:sldId id="572" r:id="rId38"/>
    <p:sldId id="566" r:id="rId39"/>
    <p:sldId id="571" r:id="rId40"/>
    <p:sldId id="519" r:id="rId41"/>
    <p:sldId id="561" r:id="rId42"/>
    <p:sldId id="557" r:id="rId43"/>
    <p:sldId id="534" r:id="rId44"/>
    <p:sldId id="569" r:id="rId45"/>
    <p:sldId id="563" r:id="rId46"/>
    <p:sldId id="570" r:id="rId47"/>
    <p:sldId id="487" r:id="rId48"/>
    <p:sldId id="44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aurav" initials="G" lastIdx="5" clrIdx="0"/>
  <p:cmAuthor id="2" name="rahul.sudeep" initials="r" lastIdx="1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34A5DD"/>
    <a:srgbClr val="48B7AC"/>
    <a:srgbClr val="009DBC"/>
    <a:srgbClr val="2C3D4D"/>
    <a:srgbClr val="1C7AC7"/>
    <a:srgbClr val="0BC2E6"/>
    <a:srgbClr val="365D9E"/>
    <a:srgbClr val="44A5AB"/>
    <a:srgbClr val="FEC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5" autoAdjust="0"/>
    <p:restoredTop sz="96433" autoAdjust="0"/>
  </p:normalViewPr>
  <p:slideViewPr>
    <p:cSldViewPr>
      <p:cViewPr varScale="1">
        <p:scale>
          <a:sx n="86" d="100"/>
          <a:sy n="86" d="100"/>
        </p:scale>
        <p:origin x="44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EE398-5AFD-4A04-A684-B46DDA26882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89FC6-4430-4198-9BF4-454232076F03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22828-4FB3-4390-81FC-0F0C3BC2893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4750A-A7CD-408F-A8D4-E17E5AE8097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Increase Agility:  </a:t>
            </a:r>
            <a:r>
              <a:rPr lang="en-US" dirty="0"/>
              <a:t>The speed and response of your business to meet demand or customer need is substantially improved – allowing you to beat the competition at almost every turn.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Improved Decision Making: </a:t>
            </a:r>
            <a:r>
              <a:rPr lang="en-US" dirty="0"/>
              <a:t>Access to key, important information – quickly and simply – ensures that you have the right data to make the best decisions no matter where it is in the organization or across your value chain.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Shrinking Distances and Time: </a:t>
            </a:r>
            <a:r>
              <a:rPr lang="en-US" dirty="0"/>
              <a:t>You can utilize the very best minds, skills, and experience – irrespective of location; you can create a truly 24/7 presence to your customer.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4750A-A7CD-408F-A8D4-E17E5AE8097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D4750A-A7CD-408F-A8D4-E17E5AE8097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2"/>
            <a:ext cx="12191998" cy="685677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59544" y="2971800"/>
            <a:ext cx="11629257" cy="1600200"/>
          </a:xfrm>
          <a:prstGeom prst="rect">
            <a:avLst/>
          </a:prstGeom>
        </p:spPr>
        <p:txBody>
          <a:bodyPr anchor="ctr"/>
          <a:lstStyle>
            <a:lvl1pPr algn="l">
              <a:defRPr sz="3200" b="1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9948511" y="966111"/>
            <a:ext cx="2016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www.knowarth.com</a:t>
            </a:r>
            <a:b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marketing@knowarth.com</a:t>
            </a:r>
            <a:endParaRPr lang="en-U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4" y="876720"/>
            <a:ext cx="2328911" cy="5510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359544" y="1600200"/>
            <a:ext cx="11527656" cy="0"/>
          </a:xfrm>
          <a:prstGeom prst="line">
            <a:avLst/>
          </a:prstGeom>
          <a:ln w="19050"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271" y="137160"/>
            <a:ext cx="12190729" cy="482600"/>
          </a:xfrm>
          <a:prstGeom prst="rect">
            <a:avLst/>
          </a:prstGeom>
          <a:solidFill>
            <a:srgbClr val="2C3D4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rtlCol="0" anchor="b" anchorCtr="1"/>
          <a:lstStyle/>
          <a:p>
            <a:pPr algn="ctr"/>
            <a:endParaRPr lang="en-US" sz="18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304800" y="1112839"/>
            <a:ext cx="11582400" cy="49831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2C3D4D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50000"/>
              </a:lnSpc>
              <a:buFont typeface="Wingdings" panose="05000000000000000000" pitchFamily="2" charset="2"/>
              <a:buChar char="§"/>
              <a:defRPr sz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50000"/>
              </a:lnSpc>
              <a:buFont typeface="Wingdings" panose="05000000000000000000" pitchFamily="2" charset="2"/>
              <a:buChar char="§"/>
              <a:defRPr sz="11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50000"/>
              </a:lnSpc>
              <a:buFont typeface="Wingdings" panose="05000000000000000000" pitchFamily="2" charset="2"/>
              <a:buChar char="§"/>
              <a:defRPr sz="10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50000"/>
              </a:lnSpc>
              <a:buFont typeface="Wingdings" panose="05000000000000000000" pitchFamily="2" charset="2"/>
              <a:buChar char="§"/>
              <a:defRPr sz="10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	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2" y="0"/>
            <a:ext cx="10423978" cy="569214"/>
          </a:xfrm>
          <a:prstGeom prst="rect">
            <a:avLst/>
          </a:prstGeom>
          <a:gradFill>
            <a:gsLst>
              <a:gs pos="25000">
                <a:srgbClr val="34A5DD"/>
              </a:gs>
              <a:gs pos="86000">
                <a:srgbClr val="009DB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0423981" y="0"/>
            <a:ext cx="1776970" cy="569214"/>
          </a:xfrm>
          <a:prstGeom prst="rect">
            <a:avLst/>
          </a:prstGeom>
          <a:solidFill>
            <a:srgbClr val="2C3D4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tIns="91440"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C:\Users\krupal.khatri\Desktop\KA-white-logo.pngKA-white-logo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10551395" y="137164"/>
            <a:ext cx="1415144" cy="318135"/>
          </a:xfrm>
          <a:prstGeom prst="rect">
            <a:avLst/>
          </a:prstGeom>
        </p:spPr>
      </p:pic>
      <p:sp>
        <p:nvSpPr>
          <p:cNvPr id="9" name="Right Triangle 8"/>
          <p:cNvSpPr/>
          <p:nvPr userDrawn="1"/>
        </p:nvSpPr>
        <p:spPr>
          <a:xfrm flipH="1">
            <a:off x="10119180" y="-2950"/>
            <a:ext cx="304800" cy="607695"/>
          </a:xfrm>
          <a:prstGeom prst="rtTriangle">
            <a:avLst/>
          </a:prstGeom>
          <a:solidFill>
            <a:srgbClr val="2C3D4D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7"/>
          <p:cNvSpPr>
            <a:spLocks noGrp="1"/>
          </p:cNvSpPr>
          <p:nvPr>
            <p:ph type="title" hasCustomPrompt="1"/>
          </p:nvPr>
        </p:nvSpPr>
        <p:spPr>
          <a:xfrm>
            <a:off x="76200" y="76183"/>
            <a:ext cx="7010400" cy="457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400" b="1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Case Study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01368"/>
            <a:ext cx="8839200" cy="2133600"/>
          </a:xfrm>
          <a:prstGeom prst="rect">
            <a:avLst/>
          </a:prstGeom>
        </p:spPr>
        <p:txBody>
          <a:bodyPr anchor="ctr"/>
          <a:lstStyle>
            <a:lvl1pPr algn="l">
              <a:defRPr sz="4000" b="1" cap="all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13373"/>
            <a:ext cx="12191999" cy="5858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799" y="2438400"/>
            <a:ext cx="11582400" cy="2133600"/>
          </a:xfrm>
          <a:prstGeom prst="rect">
            <a:avLst/>
          </a:prstGeom>
        </p:spPr>
        <p:txBody>
          <a:bodyPr anchor="ctr"/>
          <a:lstStyle>
            <a:lvl1pPr algn="ctr">
              <a:defRPr sz="4800" b="0" cap="none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43003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0" y="1143003"/>
            <a:ext cx="53848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buFont typeface="Wingdings" panose="05000000000000000000" pitchFamily="2" charset="2"/>
              <a:buChar char="§"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06562"/>
            <a:ext cx="5386917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50000"/>
              </a:lnSpc>
              <a:buFont typeface="Wingdings" panose="05000000000000000000" pitchFamily="2" charset="2"/>
              <a:buChar char="§"/>
              <a:defRPr sz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50000"/>
              </a:lnSpc>
              <a:buFont typeface="Wingdings" panose="05000000000000000000" pitchFamily="2" charset="2"/>
              <a:buChar char="§"/>
              <a:defRPr sz="120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8169" y="1066800"/>
            <a:ext cx="5389033" cy="6397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98169" y="1706562"/>
            <a:ext cx="5389033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lnSpc>
                <a:spcPct val="150000"/>
              </a:lnSpc>
              <a:buFont typeface="Wingdings" panose="05000000000000000000" pitchFamily="2" charset="2"/>
              <a:buChar char="§"/>
              <a:defRPr sz="16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lnSpc>
                <a:spcPct val="150000"/>
              </a:lnSpc>
              <a:buFont typeface="Wingdings" panose="05000000000000000000" pitchFamily="2" charset="2"/>
              <a:buChar char="§"/>
              <a:defRPr sz="140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lnSpc>
                <a:spcPct val="150000"/>
              </a:lnSpc>
              <a:buFont typeface="Wingdings" panose="05000000000000000000" pitchFamily="2" charset="2"/>
              <a:buChar char="§"/>
              <a:defRPr sz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lnSpc>
                <a:spcPct val="150000"/>
              </a:lnSpc>
              <a:buFont typeface="Wingdings" panose="05000000000000000000" pitchFamily="2" charset="2"/>
              <a:buChar char="§"/>
              <a:defRPr sz="120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617764"/>
            <a:ext cx="12191997" cy="3581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226876" y="1752600"/>
            <a:ext cx="11660325" cy="1600200"/>
          </a:xfrm>
          <a:prstGeom prst="rect">
            <a:avLst/>
          </a:prstGeom>
        </p:spPr>
        <p:txBody>
          <a:bodyPr anchor="ctr"/>
          <a:lstStyle>
            <a:lvl1pPr algn="l">
              <a:defRPr b="1" baseline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THANK YOU</a:t>
            </a:r>
            <a:endParaRPr lang="en-US" dirty="0"/>
          </a:p>
        </p:txBody>
      </p:sp>
      <p:sp>
        <p:nvSpPr>
          <p:cNvPr id="10" name="Title 7"/>
          <p:cNvSpPr txBox="1"/>
          <p:nvPr userDrawn="1"/>
        </p:nvSpPr>
        <p:spPr>
          <a:xfrm>
            <a:off x="7924800" y="3733800"/>
            <a:ext cx="4267200" cy="3124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b="1" baseline="0">
                <a:solidFill>
                  <a:srgbClr val="002060"/>
                </a:solidFill>
                <a:latin typeface="Century Gothic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009DBC"/>
              </a:solidFill>
              <a:effectLst/>
              <a:uLnTx/>
              <a:uFillTx/>
              <a:latin typeface="Century Gothic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entury Gothic" pitchFamily="34" charset="0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2" y="297"/>
            <a:ext cx="12192804" cy="614258"/>
          </a:xfrm>
          <a:prstGeom prst="rect">
            <a:avLst/>
          </a:prstGeom>
        </p:spPr>
      </p:pic>
      <p:sp>
        <p:nvSpPr>
          <p:cNvPr id="7" name="Title 7"/>
          <p:cNvSpPr txBox="1"/>
          <p:nvPr userDrawn="1"/>
        </p:nvSpPr>
        <p:spPr>
          <a:xfrm>
            <a:off x="101600" y="32368"/>
            <a:ext cx="9347200" cy="457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400" b="1" kern="1200" baseline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107815"/>
            <a:ext cx="1886859" cy="3198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" y="6495016"/>
            <a:ext cx="12198748" cy="362984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726443" y="6547258"/>
            <a:ext cx="711200" cy="288925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14DB127B-1CAA-471F-98E9-7E98B2B41100}" type="slidenum">
              <a:rPr lang="en-US" smtClean="0"/>
            </a:fld>
            <a:endParaRPr lang="en-US" dirty="0"/>
          </a:p>
        </p:txBody>
      </p:sp>
      <p:sp>
        <p:nvSpPr>
          <p:cNvPr id="12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73152" y="6585856"/>
            <a:ext cx="4498848" cy="323354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IN" dirty="0"/>
              <a:t>© 2016 KNOWARTH Technologies </a:t>
            </a:r>
            <a:r>
              <a:rPr lang="en-IN" dirty="0" err="1"/>
              <a:t>Pvt.</a:t>
            </a:r>
            <a:r>
              <a:rPr lang="en-IN" dirty="0"/>
              <a:t> Ltd.</a:t>
            </a:r>
            <a:endParaRPr lang="en-IN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1080" y="6489216"/>
            <a:ext cx="1221396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909" y="6588078"/>
            <a:ext cx="392491" cy="1746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12192000" cy="444500"/>
          </a:xfrm>
          <a:prstGeom prst="rect">
            <a:avLst/>
          </a:prstGeom>
          <a:gradFill>
            <a:gsLst>
              <a:gs pos="0">
                <a:srgbClr val="34A5DD"/>
              </a:gs>
              <a:gs pos="100000">
                <a:srgbClr val="48B7AC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</a:pPr>
            <a:endParaRPr sz="1800" b="0" i="0" u="none" strike="noStrike" cap="none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45800" y="98425"/>
            <a:ext cx="1041400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314324" y="830424"/>
            <a:ext cx="11572875" cy="5446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55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1pPr>
            <a:lvl2pPr marL="914400" lvl="1" indent="-355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marL="1371600" lvl="2" indent="-330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200924" y="53962"/>
            <a:ext cx="10314676" cy="39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201613" y="6556375"/>
            <a:ext cx="4114800" cy="2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B8D"/>
              </a:buClr>
              <a:buSzPts val="800"/>
              <a:buFont typeface="Poppins" panose="00000500000000000000"/>
              <a:buNone/>
              <a:defRPr sz="800" b="0" i="0" u="none">
                <a:solidFill>
                  <a:srgbClr val="8A8B8D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 panose="00000500000000000000"/>
              <a:buNone/>
              <a:defRPr sz="1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/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9144000" y="6524625"/>
            <a:ext cx="274320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None/>
              <a:defRPr sz="800" b="0" i="0" u="none" strike="noStrike">
                <a:solidFill>
                  <a:srgbClr val="8C8D8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None/>
              <a:defRPr sz="800" b="0" i="0" u="none" strike="noStrike">
                <a:solidFill>
                  <a:srgbClr val="8C8D8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None/>
              <a:defRPr sz="800" b="0" i="0" u="none" strike="noStrike">
                <a:solidFill>
                  <a:srgbClr val="8C8D8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None/>
              <a:defRPr sz="800" b="0" i="0" u="none" strike="noStrike">
                <a:solidFill>
                  <a:srgbClr val="8C8D8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None/>
              <a:defRPr sz="800" b="0" i="0" u="none" strike="noStrike">
                <a:solidFill>
                  <a:srgbClr val="8C8D8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None/>
              <a:defRPr sz="800" b="0" i="0" u="none" strike="noStrike">
                <a:solidFill>
                  <a:srgbClr val="8C8D8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None/>
              <a:defRPr sz="800" b="0" i="0" u="none" strike="noStrike">
                <a:solidFill>
                  <a:srgbClr val="8C8D8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None/>
              <a:defRPr sz="800" b="0" i="0" u="none" strike="noStrike">
                <a:solidFill>
                  <a:srgbClr val="8C8D8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None/>
              <a:defRPr sz="800" b="0" i="0" u="none" strike="noStrike">
                <a:solidFill>
                  <a:srgbClr val="8C8D8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-50800" algn="r" rtl="0">
              <a:spcBef>
                <a:spcPts val="0"/>
              </a:spcBef>
              <a:spcAft>
                <a:spcPts val="0"/>
              </a:spcAft>
              <a:buClr>
                <a:srgbClr val="8C8D8F"/>
              </a:buClr>
              <a:buSzPts val="800"/>
              <a:buFont typeface="Poppins" panose="00000500000000000000"/>
              <a:buChar char="•"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6443" y="6547258"/>
            <a:ext cx="711200" cy="288925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14DB127B-1CAA-471F-98E9-7E98B2B41100}" type="slidenum">
              <a:rPr lang="en-US" smtClean="0"/>
            </a:fld>
            <a:endParaRPr lang="en-US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73152" y="6585856"/>
            <a:ext cx="4498848" cy="323354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IN" dirty="0"/>
              <a:t>© 2016 KNOWARTH Technologies </a:t>
            </a:r>
            <a:r>
              <a:rPr lang="en-IN" dirty="0" err="1"/>
              <a:t>Pvt.</a:t>
            </a:r>
            <a:r>
              <a:rPr lang="en-IN" dirty="0"/>
              <a:t> Ltd.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wmf"/><Relationship Id="rId8" Type="http://schemas.openxmlformats.org/officeDocument/2006/relationships/hyperlink" Target="http://www.linkedin.com/company/knowarth-technologies" TargetMode="External"/><Relationship Id="rId7" Type="http://schemas.openxmlformats.org/officeDocument/2006/relationships/image" Target="../media/image73.wmf"/><Relationship Id="rId6" Type="http://schemas.openxmlformats.org/officeDocument/2006/relationships/hyperlink" Target="https://twitter.com/KNOWARTH" TargetMode="External"/><Relationship Id="rId5" Type="http://schemas.openxmlformats.org/officeDocument/2006/relationships/image" Target="../media/image72.wmf"/><Relationship Id="rId4" Type="http://schemas.openxmlformats.org/officeDocument/2006/relationships/hyperlink" Target="https://www.facebook.com/knowarth" TargetMode="External"/><Relationship Id="rId3" Type="http://schemas.openxmlformats.org/officeDocument/2006/relationships/image" Target="../media/image71.wmf"/><Relationship Id="rId2" Type="http://schemas.openxmlformats.org/officeDocument/2006/relationships/hyperlink" Target="https://plus.google.com/+KnowarthTechnologies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4038600"/>
            <a:ext cx="8153400" cy="1181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Micro Front Ends : Divided We Rule</a:t>
            </a:r>
            <a:br>
              <a:rPr lang="en-US" sz="3600" dirty="0"/>
            </a:br>
            <a:r>
              <a:rPr lang="en-US" sz="3600" dirty="0"/>
              <a:t>(For Those Who Dream Big)</a:t>
            </a:r>
            <a:endParaRPr lang="en-US" sz="3600" dirty="0"/>
          </a:p>
        </p:txBody>
      </p:sp>
      <p:sp>
        <p:nvSpPr>
          <p:cNvPr id="3" name="Title 5"/>
          <p:cNvSpPr txBox="1"/>
          <p:nvPr/>
        </p:nvSpPr>
        <p:spPr>
          <a:xfrm>
            <a:off x="304800" y="5562600"/>
            <a:ext cx="8153400" cy="73228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n-US" sz="2400" b="0" dirty="0" err="1"/>
              <a:t>Parth</a:t>
            </a:r>
            <a:r>
              <a:rPr lang="en-US" sz="2400" b="0" dirty="0"/>
              <a:t> </a:t>
            </a:r>
            <a:r>
              <a:rPr lang="en-US" sz="2400" b="0" dirty="0" err="1"/>
              <a:t>Ghiya</a:t>
            </a:r>
            <a:endParaRPr lang="en-US" sz="28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Amazing Application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7400" y="1097915"/>
            <a:ext cx="10041255" cy="4983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4 months and Some Releases</a:t>
            </a:r>
            <a:endParaRPr lang="en-US"/>
          </a:p>
        </p:txBody>
      </p:sp>
      <p:pic>
        <p:nvPicPr>
          <p:cNvPr id="6" name="Content Placeholder 5" descr="giphy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0" y="1752600"/>
            <a:ext cx="4950460" cy="3875405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/>
        </p:nvSpPr>
        <p:spPr>
          <a:xfrm>
            <a:off x="314325" y="830580"/>
            <a:ext cx="5928360" cy="544639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C3D4D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2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1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Dude what is this !!!</a:t>
            </a:r>
            <a:endParaRPr lang="en-US" sz="2000"/>
          </a:p>
          <a:p>
            <a:r>
              <a:rPr lang="en-US" sz="2000"/>
              <a:t>I fix one bug - 12 other </a:t>
            </a:r>
            <a:r>
              <a:rPr lang="en-US" sz="2000" b="1"/>
              <a:t>bugs open up</a:t>
            </a:r>
            <a:r>
              <a:rPr lang="en-US" sz="2000"/>
              <a:t> !!</a:t>
            </a:r>
            <a:endParaRPr lang="en-US" sz="2000"/>
          </a:p>
          <a:p>
            <a:r>
              <a:rPr lang="en-US" sz="2000" b="1"/>
              <a:t>New Feature Again</a:t>
            </a:r>
            <a:r>
              <a:rPr lang="en-US" sz="2000"/>
              <a:t> ??? Let me add more code and patches</a:t>
            </a:r>
            <a:endParaRPr lang="en-US" sz="2000"/>
          </a:p>
          <a:p>
            <a:r>
              <a:rPr lang="en-US" sz="2000"/>
              <a:t>What will break if i add this code ?</a:t>
            </a:r>
            <a:endParaRPr lang="en-US" sz="2000"/>
          </a:p>
          <a:p>
            <a:r>
              <a:rPr lang="en-US" sz="2000"/>
              <a:t>I am in Deep Deep Mess !!!!!!!!!!</a:t>
            </a:r>
            <a:endParaRPr lang="en-US" sz="2000"/>
          </a:p>
          <a:p>
            <a:r>
              <a:rPr lang="en-US" sz="2000"/>
              <a:t>Developer Frustration</a:t>
            </a:r>
            <a:endParaRPr lang="en-US" sz="2000"/>
          </a:p>
          <a:p>
            <a:r>
              <a:rPr lang="en-US" sz="2000"/>
              <a:t>Customer </a:t>
            </a:r>
            <a:r>
              <a:rPr lang="en-US" sz="2000" b="1"/>
              <a:t>Frustration</a:t>
            </a:r>
            <a:endParaRPr lang="en-US" sz="2000" b="1"/>
          </a:p>
          <a:p>
            <a:r>
              <a:rPr lang="en-US" sz="2000" b="1"/>
              <a:t>Was </a:t>
            </a:r>
            <a:r>
              <a:rPr lang="en-US" sz="2000"/>
              <a:t>initial Framework the right choice ?</a:t>
            </a:r>
            <a:endParaRPr lang="en-US" sz="2000"/>
          </a:p>
          <a:p>
            <a:r>
              <a:rPr lang="en-US" sz="2000"/>
              <a:t>Loss - Loss</a:t>
            </a:r>
            <a:endParaRPr lang="en-US" sz="2000"/>
          </a:p>
          <a:p>
            <a:r>
              <a:rPr lang="en-US" sz="2000" b="1"/>
              <a:t>Upgrade Process</a:t>
            </a:r>
            <a:r>
              <a:rPr lang="en-US" sz="2000"/>
              <a:t> is a mess </a:t>
            </a:r>
            <a:endParaRPr lang="en-US" sz="2000"/>
          </a:p>
          <a:p>
            <a:r>
              <a:rPr lang="en-US" sz="2000" b="1"/>
              <a:t>React vs Vue Vs Angular</a:t>
            </a:r>
            <a:r>
              <a:rPr lang="en-US" sz="2000"/>
              <a:t> Upgrade ???</a:t>
            </a:r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/>
          <a:stretch>
            <a:fillRect/>
          </a:stretch>
        </p:blipFill>
        <p:spPr>
          <a:xfrm>
            <a:off x="-28686" y="-2"/>
            <a:ext cx="12220686" cy="6858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971799" y="0"/>
            <a:ext cx="8610601" cy="6858000"/>
          </a:xfrm>
          <a:prstGeom prst="parallelogram">
            <a:avLst/>
          </a:prstGeom>
          <a:gradFill>
            <a:gsLst>
              <a:gs pos="0">
                <a:srgbClr val="0BC2E6">
                  <a:alpha val="20000"/>
                </a:srgbClr>
              </a:gs>
              <a:gs pos="100000">
                <a:srgbClr val="1C7A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3276599" y="0"/>
            <a:ext cx="8610601" cy="6858000"/>
          </a:xfrm>
          <a:prstGeom prst="parallelogram">
            <a:avLst/>
          </a:prstGeom>
          <a:gradFill>
            <a:gsLst>
              <a:gs pos="0">
                <a:srgbClr val="48B7AC"/>
              </a:gs>
              <a:gs pos="100000">
                <a:srgbClr val="34A5D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4953000"/>
            <a:ext cx="4748530" cy="1198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 Monolithic </a:t>
            </a:r>
            <a:b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Microfrontends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1504" y="1600200"/>
            <a:ext cx="5574665" cy="2841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and Problems Faced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906780"/>
            <a:ext cx="11261725" cy="5446395"/>
          </a:xfrm>
        </p:spPr>
        <p:txBody>
          <a:bodyPr>
            <a:normAutofit/>
          </a:bodyPr>
          <a:lstStyle/>
          <a:p>
            <a:r>
              <a:rPr lang="en-US" sz="2000"/>
              <a:t>Monolith not a bad choice unless you </a:t>
            </a:r>
            <a:r>
              <a:rPr lang="en-US" sz="2000" b="1"/>
              <a:t>can't</a:t>
            </a:r>
            <a:r>
              <a:rPr lang="en-US" sz="2000"/>
              <a:t> adopt the change.</a:t>
            </a:r>
            <a:endParaRPr lang="en-US" sz="2000"/>
          </a:p>
          <a:p>
            <a:r>
              <a:rPr lang="en-US" sz="2000"/>
              <a:t>Time to market</a:t>
            </a:r>
            <a:endParaRPr lang="en-US" sz="2000"/>
          </a:p>
          <a:p>
            <a:r>
              <a:rPr lang="en-US" sz="2000" b="1"/>
              <a:t>Scaling </a:t>
            </a:r>
            <a:r>
              <a:rPr lang="en-US" sz="2000"/>
              <a:t>and </a:t>
            </a:r>
            <a:r>
              <a:rPr lang="en-US" sz="2000" b="1"/>
              <a:t>deploying </a:t>
            </a:r>
            <a:r>
              <a:rPr lang="en-US" sz="2000"/>
              <a:t>our Applications</a:t>
            </a:r>
            <a:endParaRPr lang="en-US" sz="2000"/>
          </a:p>
          <a:p>
            <a:r>
              <a:rPr lang="en-US" sz="2000" b="1"/>
              <a:t>Rapid pace of change</a:t>
            </a:r>
            <a:r>
              <a:rPr lang="en-US" sz="2000"/>
              <a:t> in JS Vs Rapid pace of customer's demands.</a:t>
            </a:r>
            <a:endParaRPr lang="en-US" sz="2000"/>
          </a:p>
          <a:p>
            <a:r>
              <a:rPr lang="en-US" sz="2000"/>
              <a:t>Lots of </a:t>
            </a:r>
            <a:r>
              <a:rPr lang="en-US" sz="2000" b="1"/>
              <a:t>build scripts</a:t>
            </a:r>
            <a:r>
              <a:rPr lang="en-US" sz="2000"/>
              <a:t> to write to make bundle size </a:t>
            </a:r>
            <a:r>
              <a:rPr lang="en-US" sz="2000" b="1"/>
              <a:t>less</a:t>
            </a:r>
            <a:r>
              <a:rPr lang="en-US" sz="2000"/>
              <a:t>.</a:t>
            </a:r>
            <a:endParaRPr lang="en-US" sz="2000"/>
          </a:p>
          <a:p>
            <a:pPr lvl="1"/>
            <a:r>
              <a:rPr lang="en-US" sz="1710"/>
              <a:t>The bundle size keeps on increasing</a:t>
            </a:r>
            <a:endParaRPr lang="en-US" sz="1710"/>
          </a:p>
          <a:p>
            <a:pPr lvl="1"/>
            <a:r>
              <a:rPr lang="en-US" sz="1710"/>
              <a:t>Code doesn't become modular</a:t>
            </a:r>
            <a:endParaRPr lang="en-US" sz="1710"/>
          </a:p>
          <a:p>
            <a:pPr lvl="1"/>
            <a:r>
              <a:rPr lang="en-US" sz="1710"/>
              <a:t>Things are falling apart - A bad apple rots other apples.</a:t>
            </a:r>
            <a:endParaRPr lang="en-US" sz="3265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Issues and Problems Faced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906780"/>
            <a:ext cx="11261725" cy="54463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10" dirty="0"/>
          </a:p>
          <a:p>
            <a:pPr lvl="0"/>
            <a:r>
              <a:rPr lang="en-US" sz="1995" b="1" dirty="0"/>
              <a:t>Dependency management issue:</a:t>
            </a:r>
            <a:r>
              <a:rPr lang="en-US" sz="1995" dirty="0"/>
              <a:t> Some 3rd party libraries not updated, hence the whole build fails</a:t>
            </a:r>
            <a:endParaRPr lang="en-US" sz="1995" dirty="0"/>
          </a:p>
          <a:p>
            <a:pPr lvl="0"/>
            <a:r>
              <a:rPr lang="en-US" sz="1995" b="1" dirty="0"/>
              <a:t>Server render blocks requests</a:t>
            </a:r>
            <a:r>
              <a:rPr lang="en-US" sz="1995" dirty="0"/>
              <a:t> causing indefinite delays</a:t>
            </a:r>
            <a:endParaRPr lang="en-US" sz="1995" dirty="0"/>
          </a:p>
          <a:p>
            <a:pPr lvl="0"/>
            <a:r>
              <a:rPr lang="en-US" sz="1995" dirty="0"/>
              <a:t>Serving </a:t>
            </a:r>
            <a:r>
              <a:rPr lang="en-US" sz="1995" b="1" dirty="0"/>
              <a:t>uncompressed</a:t>
            </a:r>
            <a:r>
              <a:rPr lang="en-US" sz="1995" dirty="0"/>
              <a:t> web assets and </a:t>
            </a:r>
            <a:r>
              <a:rPr lang="en-US" sz="1995" b="1" dirty="0"/>
              <a:t>unoptimized </a:t>
            </a:r>
            <a:r>
              <a:rPr lang="en-US" sz="1995" dirty="0"/>
              <a:t>images</a:t>
            </a:r>
            <a:endParaRPr lang="en-US" sz="1995" dirty="0"/>
          </a:p>
          <a:p>
            <a:pPr lvl="0"/>
            <a:r>
              <a:rPr lang="en-US" sz="1995" dirty="0"/>
              <a:t>Questions </a:t>
            </a:r>
            <a:r>
              <a:rPr lang="en-US" sz="1995" dirty="0" err="1"/>
              <a:t>Questions</a:t>
            </a:r>
            <a:r>
              <a:rPr lang="en-US" sz="1995" dirty="0"/>
              <a:t> everywhere</a:t>
            </a: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Request ?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8435" y="781050"/>
            <a:ext cx="9295766" cy="58146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IllegalWildDesertpupfish-size_restric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1430" y="-6350"/>
            <a:ext cx="12214225" cy="68745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Happened ? 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5150" y="869950"/>
            <a:ext cx="3628390" cy="17665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67423" y="2799715"/>
            <a:ext cx="2823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Cross Functional Teams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885" y="898525"/>
            <a:ext cx="1888490" cy="176593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835525" y="2799715"/>
            <a:ext cx="2823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Single Framework Approach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93" y="3693795"/>
            <a:ext cx="4065905" cy="228727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414973" y="6060440"/>
            <a:ext cx="3928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what to go ahead ?</a:t>
            </a:r>
            <a:endParaRPr lang="en-US" dirty="0"/>
          </a:p>
          <a:p>
            <a:pPr algn="ctr"/>
            <a:r>
              <a:rPr lang="en-US" dirty="0"/>
              <a:t>Do I need Change 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035" y="3693795"/>
            <a:ext cx="6142355" cy="20574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408420" y="5866765"/>
            <a:ext cx="5035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Interdependecies and no independence among team: Long process and frustrated developers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880" y="952500"/>
            <a:ext cx="2856865" cy="160020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8620125" y="2850515"/>
            <a:ext cx="2823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Single thing broke entire application : My state broke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want ?</a:t>
            </a:r>
            <a:endParaRPr lang="en-US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2605" y="883920"/>
            <a:ext cx="11297285" cy="55460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want ?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6075" y="929640"/>
            <a:ext cx="3759835" cy="23882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48030" y="3464560"/>
            <a:ext cx="295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Technological Independence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45" y="833120"/>
            <a:ext cx="3355975" cy="26314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852670" y="3600450"/>
            <a:ext cx="295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Independent Teams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45" y="4081145"/>
            <a:ext cx="2352675" cy="19431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977130" y="6162675"/>
            <a:ext cx="295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Quicker Deployments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" y="4260850"/>
            <a:ext cx="3286760" cy="16287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748030" y="6024245"/>
            <a:ext cx="295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Independent Loading and deployments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5800" y="833120"/>
            <a:ext cx="3747770" cy="472948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8836025" y="5840095"/>
            <a:ext cx="2955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Finely Grained Independent Architecture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4" y="830580"/>
            <a:ext cx="11572876" cy="476638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Associate Senior Consultant and Practice Lead @ KNOWARTH</a:t>
            </a:r>
            <a:endParaRPr lang="en-US" sz="1800" dirty="0"/>
          </a:p>
          <a:p>
            <a:r>
              <a:rPr lang="en-US" sz="1800" dirty="0"/>
              <a:t>Technocrat / Developer / Trainer / Author / Reviewer /</a:t>
            </a:r>
            <a:br>
              <a:rPr lang="en-US" sz="1800" dirty="0"/>
            </a:br>
            <a:r>
              <a:rPr lang="en-US" sz="1800" dirty="0"/>
              <a:t>Traveler And an immense Foodie… ;)</a:t>
            </a:r>
            <a:endParaRPr lang="en-US" sz="1800" dirty="0"/>
          </a:p>
          <a:p>
            <a:r>
              <a:rPr lang="en-US" sz="1800" dirty="0"/>
              <a:t>Author of </a:t>
            </a:r>
            <a:r>
              <a:rPr lang="en-US" sz="1800" b="1" u="sng" dirty="0"/>
              <a:t>Typescript Microservices</a:t>
            </a:r>
            <a:endParaRPr lang="en-US" sz="1800" b="1" u="sng" dirty="0"/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Reviewed Books :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b="1" u="sng" dirty="0"/>
              <a:t>Building Web Apps with Spring 5 and Angular 4</a:t>
            </a:r>
            <a:r>
              <a:rPr lang="en-US" sz="1800" b="1" dirty="0"/>
              <a:t>  </a:t>
            </a:r>
            <a:r>
              <a:rPr lang="en-US" sz="1800" dirty="0"/>
              <a:t>and </a:t>
            </a:r>
            <a:r>
              <a:rPr lang="en-US" sz="1800" b="1" u="sng" dirty="0"/>
              <a:t>Hands-On TypeScript for C# and .NET Core Developers</a:t>
            </a:r>
            <a:endParaRPr lang="en-US" sz="1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0" y="1261031"/>
            <a:ext cx="2305724" cy="23803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927933"/>
            <a:ext cx="1466350" cy="1339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76" y="2927934"/>
            <a:ext cx="1466350" cy="1339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22" y="5850525"/>
            <a:ext cx="439917" cy="439917"/>
          </a:xfrm>
          <a:prstGeom prst="rect">
            <a:avLst/>
          </a:prstGeom>
        </p:spPr>
      </p:pic>
      <p:sp>
        <p:nvSpPr>
          <p:cNvPr id="13" name="Text Placeholder 6"/>
          <p:cNvSpPr txBox="1"/>
          <p:nvPr/>
        </p:nvSpPr>
        <p:spPr>
          <a:xfrm>
            <a:off x="1287011" y="5841883"/>
            <a:ext cx="1837189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C3D4D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2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1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ghiya.parth</a:t>
            </a:r>
            <a:endParaRPr lang="en-US" sz="2800" dirty="0"/>
          </a:p>
        </p:txBody>
      </p:sp>
      <p:sp>
        <p:nvSpPr>
          <p:cNvPr id="14" name="Text Placeholder 6"/>
          <p:cNvSpPr txBox="1"/>
          <p:nvPr/>
        </p:nvSpPr>
        <p:spPr>
          <a:xfrm>
            <a:off x="3954011" y="5841883"/>
            <a:ext cx="1837189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C3D4D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2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1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parthghiya</a:t>
            </a:r>
            <a:endParaRPr lang="en-US" sz="2800" dirty="0"/>
          </a:p>
        </p:txBody>
      </p:sp>
      <p:sp>
        <p:nvSpPr>
          <p:cNvPr id="15" name="Text Placeholder 6"/>
          <p:cNvSpPr txBox="1"/>
          <p:nvPr/>
        </p:nvSpPr>
        <p:spPr>
          <a:xfrm>
            <a:off x="6783198" y="5841883"/>
            <a:ext cx="3884802" cy="457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C3D4D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2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1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parth.ghiya@knowarth.com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850718"/>
            <a:ext cx="439531" cy="4395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32" y="5853516"/>
            <a:ext cx="433935" cy="4339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present to you </a:t>
            </a:r>
            <a:endParaRPr lang="en-US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5950" y="1066800"/>
            <a:ext cx="6097270" cy="3619500"/>
          </a:xfrm>
          <a:prstGeom prst="rect">
            <a:avLst/>
          </a:prstGeom>
        </p:spPr>
      </p:pic>
      <p:sp>
        <p:nvSpPr>
          <p:cNvPr id="16" name="Text Placeholder 6"/>
          <p:cNvSpPr>
            <a:spLocks noGrp="1"/>
          </p:cNvSpPr>
          <p:nvPr/>
        </p:nvSpPr>
        <p:spPr>
          <a:xfrm>
            <a:off x="7595235" y="830580"/>
            <a:ext cx="3980815" cy="54463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C3D4D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2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1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Microfrontends - Where frameworks CoExist</a:t>
            </a:r>
            <a:endParaRPr lang="en-US" sz="2000"/>
          </a:p>
          <a:p>
            <a:r>
              <a:rPr lang="en-US" sz="2000"/>
              <a:t>Team isolation and Divided we rule</a:t>
            </a:r>
            <a:endParaRPr lang="en-US" sz="2000"/>
          </a:p>
          <a:p>
            <a:pPr marL="0" indent="0">
              <a:buNone/>
            </a:pPr>
            <a:r>
              <a:rPr lang="en-US" sz="1995" b="1"/>
              <a:t>Principle : </a:t>
            </a:r>
            <a:r>
              <a:rPr lang="en-US" sz="1995"/>
              <a:t>First do it independent, Then do it better,Then do it Right</a:t>
            </a:r>
            <a:endParaRPr lang="en-US" sz="1995"/>
          </a:p>
          <a:p>
            <a:pPr marL="0" lvl="0" indent="0">
              <a:buNone/>
            </a:pPr>
            <a:endParaRPr lang="en-US" sz="3265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4" y="4191000"/>
            <a:ext cx="3455035" cy="23298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/>
          <a:stretch>
            <a:fillRect/>
          </a:stretch>
        </p:blipFill>
        <p:spPr>
          <a:xfrm>
            <a:off x="-28686" y="-2"/>
            <a:ext cx="12220686" cy="6858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971799" y="0"/>
            <a:ext cx="8610601" cy="6858000"/>
          </a:xfrm>
          <a:prstGeom prst="parallelogram">
            <a:avLst/>
          </a:prstGeom>
          <a:gradFill>
            <a:gsLst>
              <a:gs pos="0">
                <a:srgbClr val="0BC2E6">
                  <a:alpha val="20000"/>
                </a:srgbClr>
              </a:gs>
              <a:gs pos="100000">
                <a:srgbClr val="1C7A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3276599" y="0"/>
            <a:ext cx="8610601" cy="6858000"/>
          </a:xfrm>
          <a:prstGeom prst="parallelogram">
            <a:avLst/>
          </a:prstGeom>
          <a:gradFill>
            <a:gsLst>
              <a:gs pos="0">
                <a:srgbClr val="48B7AC"/>
              </a:gs>
              <a:gs pos="100000">
                <a:srgbClr val="34A5D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5354" y="5493730"/>
            <a:ext cx="6488430" cy="645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Microfrontend ? 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0160" y="236220"/>
            <a:ext cx="4983480" cy="49834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Microfrontend ?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r>
              <a:rPr lang="en-US" sz="2000"/>
              <a:t>Definition from </a:t>
            </a:r>
            <a:r>
              <a:rPr lang="en-US" sz="2000" b="1"/>
              <a:t>Domain Driven Designing</a:t>
            </a:r>
            <a:r>
              <a:rPr lang="en-US" sz="2000"/>
              <a:t> “Microfrontends are technical repredentation of a </a:t>
            </a:r>
            <a:r>
              <a:rPr lang="en-US" sz="2000" b="1"/>
              <a:t>business domain</a:t>
            </a:r>
            <a:r>
              <a:rPr lang="en-US" sz="2000"/>
              <a:t> which provides strong boundaries with clear contracts and also they avoid sharing logic with other </a:t>
            </a:r>
            <a:r>
              <a:rPr lang="en-US" sz="2000" b="1"/>
              <a:t>subdomains</a:t>
            </a:r>
            <a:r>
              <a:rPr lang="en-US" sz="2000"/>
              <a:t>”</a:t>
            </a: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4747" y="2629535"/>
            <a:ext cx="5799455" cy="323913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629535"/>
            <a:ext cx="5662930" cy="13011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4338955"/>
            <a:ext cx="5662295" cy="1529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Terms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r>
              <a:rPr lang="en-US" sz="2000" b="1"/>
              <a:t>Domain </a:t>
            </a:r>
            <a:r>
              <a:rPr lang="en-US" sz="2000"/>
              <a:t>:- Any problem to be addressed within the software.</a:t>
            </a:r>
            <a:endParaRPr lang="en-US" sz="2000"/>
          </a:p>
          <a:p>
            <a:r>
              <a:rPr lang="en-US" sz="2000" b="1"/>
              <a:t>Subdomain</a:t>
            </a:r>
            <a:r>
              <a:rPr lang="en-US" sz="2000"/>
              <a:t>:- Decomposition of domains which typically reflect some organizational structure.</a:t>
            </a:r>
            <a:endParaRPr lang="en-US" sz="2000"/>
          </a:p>
          <a:p>
            <a:r>
              <a:rPr lang="en-US" sz="2000" b="1"/>
              <a:t>Example</a:t>
            </a:r>
            <a:r>
              <a:rPr lang="en-US" sz="2000"/>
              <a:t>: Video Streaming Options</a:t>
            </a:r>
            <a:endParaRPr lang="en-US" sz="2000"/>
          </a:p>
          <a:p>
            <a:r>
              <a:rPr lang="en-US" sz="2000" b="1"/>
              <a:t>Application</a:t>
            </a:r>
            <a:r>
              <a:rPr lang="en-US" sz="2000"/>
              <a:t> :- Something which can stand on its own, and it makes sense</a:t>
            </a:r>
            <a:endParaRPr lang="en-US" sz="2000"/>
          </a:p>
          <a:p>
            <a:r>
              <a:rPr lang="en-US" sz="2000" b="1"/>
              <a:t>Component:- </a:t>
            </a:r>
            <a:r>
              <a:rPr lang="en-US" sz="2000"/>
              <a:t>A part of the application but it doesn't make any justification on its own. For example: a datepicker.</a:t>
            </a:r>
            <a:endParaRPr lang="en-US" sz="2000"/>
          </a:p>
          <a:p>
            <a:r>
              <a:rPr lang="en-US" sz="2000" b="1"/>
              <a:t>Region:- </a:t>
            </a:r>
            <a:r>
              <a:rPr lang="en-US" sz="2000"/>
              <a:t>Part where application gets loaded</a:t>
            </a:r>
            <a:endParaRPr lang="en-US" sz="2000"/>
          </a:p>
          <a:p>
            <a:r>
              <a:rPr lang="en-US" sz="2000" b="1"/>
              <a:t>Code Splitting:- </a:t>
            </a:r>
            <a:r>
              <a:rPr lang="en-US" sz="2000"/>
              <a:t>In enterprise application not everything needs to be loaded at first. To serve them on demand basis we do code splitting.</a:t>
            </a: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how do Micro-frontends fit the deck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800" y="880745"/>
            <a:ext cx="11582400" cy="452247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0605135" y="5685155"/>
            <a:ext cx="117221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4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</a:t>
            </a:r>
            <a:endParaRPr lang="en-US" sz="4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how do Micro-frontends fit the deck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3580" y="863600"/>
            <a:ext cx="10422890" cy="56934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/>
          <a:stretch>
            <a:fillRect/>
          </a:stretch>
        </p:blipFill>
        <p:spPr>
          <a:xfrm>
            <a:off x="-28686" y="-2"/>
            <a:ext cx="12220686" cy="6858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971799" y="0"/>
            <a:ext cx="8610601" cy="6858000"/>
          </a:xfrm>
          <a:prstGeom prst="parallelogram">
            <a:avLst/>
          </a:prstGeom>
          <a:gradFill>
            <a:gsLst>
              <a:gs pos="0">
                <a:srgbClr val="0BC2E6">
                  <a:alpha val="20000"/>
                </a:srgbClr>
              </a:gs>
              <a:gs pos="100000">
                <a:srgbClr val="1C7A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3276599" y="0"/>
            <a:ext cx="8610601" cy="6858000"/>
          </a:xfrm>
          <a:prstGeom prst="parallelogram">
            <a:avLst/>
          </a:prstGeom>
          <a:gradFill>
            <a:gsLst>
              <a:gs pos="0">
                <a:srgbClr val="48B7AC"/>
              </a:gs>
              <a:gs pos="100000">
                <a:srgbClr val="34A5D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27454" y="5410200"/>
            <a:ext cx="5904230" cy="645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Tao Of MicrofrontEnds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200" y="609600"/>
            <a:ext cx="5351145" cy="45396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Microfrontends ?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r>
              <a:rPr lang="en-US" sz="2000"/>
              <a:t>If you have doubts :- always stick to the monolithic Application</a:t>
            </a:r>
            <a:endParaRPr lang="en-US" sz="2000"/>
          </a:p>
          <a:p>
            <a:r>
              <a:rPr lang="en-US" sz="2000"/>
              <a:t>If you have distributed teams: with tremendous needs of independent releases without impacting many things</a:t>
            </a:r>
            <a:endParaRPr lang="en-US" sz="2000"/>
          </a:p>
          <a:p>
            <a:r>
              <a:rPr lang="en-US" sz="2000"/>
              <a:t>Your backend is dividied into microservices also.</a:t>
            </a:r>
            <a:endParaRPr lang="en-US" sz="2000"/>
          </a:p>
          <a:p>
            <a:r>
              <a:rPr lang="en-US" sz="2000"/>
              <a:t>Once we go ahead with microfrontends, then its no longer a sprint, its a marathon.</a:t>
            </a: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3422015"/>
            <a:ext cx="8664576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Styling is isolated from other Microservices clients due to Shadow DOM or View Emulation feature of React/Angular.</a:t>
            </a:r>
            <a:endParaRPr lang="en-US" sz="2000" dirty="0"/>
          </a:p>
          <a:p>
            <a:r>
              <a:rPr lang="en-US" sz="2000" dirty="0"/>
              <a:t>Separate Development and separate deployment (deployment!= main release)</a:t>
            </a:r>
            <a:endParaRPr lang="en-US" sz="2000" dirty="0"/>
          </a:p>
          <a:p>
            <a:r>
              <a:rPr lang="en-US" sz="2000" dirty="0"/>
              <a:t>Mixing Widgets and Technologies</a:t>
            </a:r>
            <a:endParaRPr lang="en-US" sz="2000" dirty="0"/>
          </a:p>
          <a:p>
            <a:r>
              <a:rPr lang="en-US" sz="2000" dirty="0"/>
              <a:t>Shell can be single page / mixture of single pages / rendered on the server side.</a:t>
            </a:r>
            <a:endParaRPr lang="en-US" sz="2000" dirty="0"/>
          </a:p>
          <a:p>
            <a:r>
              <a:rPr lang="en-US" sz="2000" dirty="0"/>
              <a:t>Frameworks Marrying and living happily in their bounded context.</a:t>
            </a:r>
            <a:endParaRPr lang="en-US" sz="2000" dirty="0"/>
          </a:p>
          <a:p>
            <a:r>
              <a:rPr lang="en-US" sz="2000" dirty="0"/>
              <a:t>Leveraging the best of Everything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/>
          <a:stretch>
            <a:fillRect/>
          </a:stretch>
        </p:blipFill>
        <p:spPr>
          <a:xfrm>
            <a:off x="-28686" y="-2"/>
            <a:ext cx="12220686" cy="6858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971799" y="0"/>
            <a:ext cx="8610601" cy="6858000"/>
          </a:xfrm>
          <a:prstGeom prst="parallelogram">
            <a:avLst/>
          </a:prstGeom>
          <a:gradFill>
            <a:gsLst>
              <a:gs pos="0">
                <a:srgbClr val="0BC2E6">
                  <a:alpha val="20000"/>
                </a:srgbClr>
              </a:gs>
              <a:gs pos="100000">
                <a:srgbClr val="1C7A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3276599" y="0"/>
            <a:ext cx="8610601" cy="6858000"/>
          </a:xfrm>
          <a:prstGeom prst="parallelogram">
            <a:avLst/>
          </a:prstGeom>
          <a:gradFill>
            <a:gsLst>
              <a:gs pos="0">
                <a:srgbClr val="48B7AC"/>
              </a:gs>
              <a:gs pos="100000">
                <a:srgbClr val="34A5D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14800" y="5050154"/>
            <a:ext cx="6147435" cy="1198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MicrofrontEnds Design </a:t>
            </a:r>
            <a:b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Considerations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1270" y="1009650"/>
            <a:ext cx="5381625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For The Day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 fontScale="90000"/>
          </a:bodyPr>
          <a:lstStyle/>
          <a:p>
            <a:r>
              <a:rPr lang="en-US" sz="2000">
                <a:sym typeface="+mn-ea"/>
              </a:rPr>
              <a:t>Traditional Monolithic Application</a:t>
            </a:r>
            <a:endParaRPr lang="en-US" sz="2000"/>
          </a:p>
          <a:p>
            <a:r>
              <a:rPr lang="en-US" sz="2000">
                <a:sym typeface="+mn-ea"/>
              </a:rPr>
              <a:t>From Monolith to Micro frontends</a:t>
            </a:r>
            <a:endParaRPr lang="en-US" sz="2000"/>
          </a:p>
          <a:p>
            <a:r>
              <a:rPr lang="en-US" sz="2000">
                <a:sym typeface="+mn-ea"/>
              </a:rPr>
              <a:t>What is A Microfrontend ?</a:t>
            </a:r>
            <a:endParaRPr lang="en-US" sz="2000"/>
          </a:p>
          <a:p>
            <a:r>
              <a:rPr lang="en-US" sz="2000">
                <a:sym typeface="+mn-ea"/>
              </a:rPr>
              <a:t>Tao Of MicroFrontends</a:t>
            </a:r>
            <a:endParaRPr lang="en-US" sz="2000">
              <a:sym typeface="+mn-ea"/>
            </a:endParaRPr>
          </a:p>
          <a:p>
            <a:pPr lvl="1"/>
            <a:r>
              <a:rPr lang="en-US" sz="1710">
                <a:sym typeface="+mn-ea"/>
              </a:rPr>
              <a:t> Problems it solves, </a:t>
            </a:r>
            <a:endParaRPr lang="en-US" sz="1710">
              <a:sym typeface="+mn-ea"/>
            </a:endParaRPr>
          </a:p>
          <a:p>
            <a:pPr lvl="1"/>
            <a:r>
              <a:rPr lang="en-US" sz="1710">
                <a:sym typeface="+mn-ea"/>
              </a:rPr>
              <a:t>Advantages, FAQ's and Disadvantages</a:t>
            </a:r>
            <a:endParaRPr lang="en-US" sz="1710">
              <a:sym typeface="+mn-ea"/>
            </a:endParaRPr>
          </a:p>
          <a:p>
            <a:r>
              <a:rPr lang="en-US" sz="2000">
                <a:sym typeface="+mn-ea"/>
              </a:rPr>
              <a:t>Microfront Design considerations</a:t>
            </a:r>
            <a:endParaRPr lang="en-US" sz="2000"/>
          </a:p>
          <a:p>
            <a:pPr lvl="1"/>
            <a:r>
              <a:rPr lang="en-US" sz="1710">
                <a:sym typeface="+mn-ea"/>
              </a:rPr>
              <a:t>How to Split Apps ?</a:t>
            </a:r>
            <a:endParaRPr lang="en-US" sz="1710">
              <a:sym typeface="+mn-ea"/>
            </a:endParaRPr>
          </a:p>
          <a:p>
            <a:pPr lvl="1"/>
            <a:r>
              <a:rPr lang="en-US" sz="1700">
                <a:sym typeface="+mn-ea"/>
              </a:rPr>
              <a:t>How Apps Communicate and MPA's</a:t>
            </a:r>
            <a:endParaRPr lang="en-US" sz="1700"/>
          </a:p>
          <a:p>
            <a:r>
              <a:rPr lang="en-US" sz="2000">
                <a:sym typeface="+mn-ea"/>
              </a:rPr>
              <a:t>Technical Implementations</a:t>
            </a:r>
            <a:endParaRPr lang="en-US" sz="2000"/>
          </a:p>
          <a:p>
            <a:pPr lvl="1"/>
            <a:r>
              <a:rPr lang="en-US" sz="2000">
                <a:sym typeface="+mn-ea"/>
              </a:rPr>
              <a:t>Angular Elements</a:t>
            </a:r>
            <a:endParaRPr lang="en-US" sz="2000"/>
          </a:p>
          <a:p>
            <a:pPr lvl="1"/>
            <a:r>
              <a:rPr lang="en-US" sz="2000">
                <a:sym typeface="+mn-ea"/>
              </a:rPr>
              <a:t>Frint</a:t>
            </a:r>
            <a:endParaRPr lang="en-US" sz="2800"/>
          </a:p>
          <a:p>
            <a:pPr marL="101600" lvl="0" indent="0">
              <a:buNone/>
            </a:pPr>
            <a:endParaRPr lang="en-US" sz="2800"/>
          </a:p>
          <a:p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7820" y="1210310"/>
            <a:ext cx="6158230" cy="44380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Challenges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r>
              <a:rPr lang="en-US" sz="2000" dirty="0"/>
              <a:t>Composing multiple frontends – Language Diversity</a:t>
            </a:r>
            <a:endParaRPr lang="en-US" sz="2000" dirty="0"/>
          </a:p>
          <a:p>
            <a:r>
              <a:rPr lang="en-US" sz="2000" dirty="0"/>
              <a:t>Sharing data between Multiple frontends</a:t>
            </a:r>
            <a:endParaRPr lang="en-US" sz="2000" dirty="0"/>
          </a:p>
          <a:p>
            <a:r>
              <a:rPr lang="en-US" sz="2000" dirty="0"/>
              <a:t>Bounded UX among various frontends</a:t>
            </a:r>
            <a:endParaRPr lang="en-US" sz="2000" dirty="0"/>
          </a:p>
          <a:p>
            <a:r>
              <a:rPr lang="en-US" sz="2000" dirty="0"/>
              <a:t>Routing and navigating among various apps</a:t>
            </a: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pic>
        <p:nvPicPr>
          <p:cNvPr id="3074" name="Picture 2" descr="Image result for challenge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619435"/>
            <a:ext cx="4600575" cy="442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Split Apps ?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r>
              <a:rPr lang="en-US" sz="2000">
                <a:sym typeface="+mn-ea"/>
              </a:rPr>
              <a:t>A functionality on the page</a:t>
            </a:r>
            <a:endParaRPr lang="en-US" sz="2000"/>
          </a:p>
          <a:p>
            <a:pPr lvl="1"/>
            <a:r>
              <a:rPr lang="en-US" sz="2000">
                <a:solidFill>
                  <a:srgbClr val="2C3D4D"/>
                </a:solidFill>
                <a:sym typeface="+mn-ea"/>
              </a:rPr>
              <a:t>Apps And Components : Apps don't depend on others to survive wheras a component can work within the Application and it doesn't make sense for a component to live by itself. </a:t>
            </a:r>
            <a:endParaRPr lang="en-US" sz="2000">
              <a:solidFill>
                <a:srgbClr val="2C3D4D"/>
              </a:solidFill>
            </a:endParaRPr>
          </a:p>
          <a:p>
            <a:r>
              <a:rPr lang="en-US" sz="2000">
                <a:sym typeface="+mn-ea"/>
              </a:rPr>
              <a:t>By Page (Multi Page Applications)</a:t>
            </a:r>
            <a:endParaRPr lang="en-US" sz="2000"/>
          </a:p>
          <a:p>
            <a:r>
              <a:rPr lang="en-US" sz="2000">
                <a:sym typeface="+mn-ea"/>
              </a:rPr>
              <a:t>By Section</a:t>
            </a:r>
            <a:endParaRPr lang="en-US" sz="2000"/>
          </a:p>
          <a:p>
            <a:endParaRPr lang="en-US" sz="2000"/>
          </a:p>
          <a:p>
            <a:endParaRPr lang="en-US" sz="2800"/>
          </a:p>
          <a:p>
            <a:pPr marL="101600" lvl="0" indent="0">
              <a:buNone/>
            </a:pPr>
            <a:endParaRPr lang="en-US" sz="2800"/>
          </a:p>
          <a:p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components and custom elements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800"/>
          </a:p>
          <a:p>
            <a:pPr marL="101600" lvl="0" indent="0">
              <a:buNone/>
            </a:pPr>
            <a:endParaRPr lang="en-US" sz="2800"/>
          </a:p>
          <a:p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1301750"/>
            <a:ext cx="11028680" cy="48285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components and custom elements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/>
          </a:p>
          <a:p>
            <a:endParaRPr lang="en-US" sz="2000"/>
          </a:p>
          <a:p>
            <a:endParaRPr lang="en-US" sz="2800"/>
          </a:p>
          <a:p>
            <a:pPr marL="101600" lvl="0" indent="0">
              <a:buNone/>
            </a:pPr>
            <a:endParaRPr lang="en-US" sz="2800"/>
          </a:p>
          <a:p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sp>
        <p:nvSpPr>
          <p:cNvPr id="2" name="Text Placeholder 6"/>
          <p:cNvSpPr>
            <a:spLocks noGrp="1"/>
          </p:cNvSpPr>
          <p:nvPr/>
        </p:nvSpPr>
        <p:spPr>
          <a:xfrm>
            <a:off x="441325" y="957580"/>
            <a:ext cx="11261725" cy="54463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400" kern="1200">
                <a:solidFill>
                  <a:srgbClr val="2C3D4D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2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1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009DBC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000" kern="1200">
                <a:solidFill>
                  <a:srgbClr val="536E7A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Stateless components</a:t>
            </a:r>
            <a:endParaRPr lang="en-US" sz="2000" dirty="0"/>
          </a:p>
          <a:p>
            <a:r>
              <a:rPr lang="en-US" sz="2000" dirty="0"/>
              <a:t>Components can be allowed customization at runtime and render according to the state</a:t>
            </a:r>
            <a:endParaRPr lang="en-US" sz="2000" dirty="0"/>
          </a:p>
          <a:p>
            <a:r>
              <a:rPr lang="en-US" sz="2000" dirty="0"/>
              <a:t>React and Vue had those, Angular introduced in version 6.X</a:t>
            </a:r>
            <a:endParaRPr lang="en-US" sz="2000" dirty="0"/>
          </a:p>
          <a:p>
            <a:r>
              <a:rPr lang="en-US" sz="2000" dirty="0"/>
              <a:t>Welcome Polymer 3.X (Ionic moving towards polymer components)</a:t>
            </a:r>
            <a:endParaRPr lang="en-US" sz="2000" dirty="0"/>
          </a:p>
          <a:p>
            <a:r>
              <a:rPr lang="en-US" sz="2000" dirty="0"/>
              <a:t>Has all lifecycle methods</a:t>
            </a:r>
            <a:endParaRPr lang="en-US" sz="2000" dirty="0"/>
          </a:p>
          <a:p>
            <a:pPr lvl="1"/>
            <a:r>
              <a:rPr lang="en-US" sz="1800" dirty="0" err="1"/>
              <a:t>connectedCallback</a:t>
            </a:r>
            <a:endParaRPr lang="en-US" sz="1800" dirty="0"/>
          </a:p>
          <a:p>
            <a:pPr lvl="1"/>
            <a:r>
              <a:rPr lang="en-US" sz="1800" dirty="0" err="1"/>
              <a:t>disconnectedCallback</a:t>
            </a:r>
            <a:endParaRPr lang="en-US" sz="1800" dirty="0"/>
          </a:p>
          <a:p>
            <a:pPr lvl="1"/>
            <a:r>
              <a:rPr lang="en-US" sz="1800" dirty="0" err="1"/>
              <a:t>attributeChangedCallback</a:t>
            </a:r>
            <a:endParaRPr lang="en-US" sz="1800" dirty="0"/>
          </a:p>
          <a:p>
            <a:r>
              <a:rPr lang="en-US" sz="2000" dirty="0"/>
              <a:t>Shadow DOM Vs Real DOM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800" dirty="0"/>
          </a:p>
          <a:p>
            <a:pPr marL="101600" lvl="0" indent="0">
              <a:buNone/>
            </a:pPr>
            <a:endParaRPr lang="en-US" sz="2800" dirty="0"/>
          </a:p>
          <a:p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 Patterns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7225" y="1278890"/>
            <a:ext cx="5848350" cy="33813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35990" y="5035550"/>
            <a:ext cx="55410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This allows publish subscribe style communication between components thusby removing dependecy  for components to explicitly register with one another.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278890"/>
            <a:ext cx="4798695" cy="338137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401560" y="5035550"/>
            <a:ext cx="4483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Event Bus : communicate via browser events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112839"/>
            <a:ext cx="60960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Web components being normal HTML elements, we can just use attributes. </a:t>
            </a:r>
            <a:endParaRPr lang="en-US" sz="2000" dirty="0"/>
          </a:p>
          <a:p>
            <a:r>
              <a:rPr lang="en-US" sz="2000" dirty="0"/>
              <a:t>For instance in Angular we can intensively use @Input, @Output and @</a:t>
            </a:r>
            <a:r>
              <a:rPr lang="en-US" sz="2000" dirty="0" err="1"/>
              <a:t>EventEmitter</a:t>
            </a:r>
            <a:endParaRPr lang="en-US" sz="2000" dirty="0"/>
          </a:p>
          <a:p>
            <a:r>
              <a:rPr lang="en-US" sz="2000" dirty="0"/>
              <a:t> We have a property state which the shell can use to send down some application wise logic.</a:t>
            </a:r>
            <a:endParaRPr lang="en-US" sz="2000" dirty="0"/>
          </a:p>
          <a:p>
            <a:r>
              <a:rPr lang="en-US" sz="2000" dirty="0"/>
              <a:t>State is nothing but the central store and single point of truth. Every interaction should be occurring through the state.</a:t>
            </a:r>
            <a:endParaRPr lang="en-US" sz="2000" dirty="0"/>
          </a:p>
          <a:p>
            <a:r>
              <a:rPr lang="en-US" sz="2000" dirty="0"/>
              <a:t>We use Observable Programming, where some one emits a message and there are observers waiting to do some action on that.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? </a:t>
            </a:r>
            <a:endParaRPr lang="en-US" dirty="0"/>
          </a:p>
        </p:txBody>
      </p:sp>
      <p:pic>
        <p:nvPicPr>
          <p:cNvPr id="2050" name="Picture 2" descr="Image result for state flux pattern javascrip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1600"/>
            <a:ext cx="5806321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MPA's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9625" y="889635"/>
            <a:ext cx="10814050" cy="56407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Webpack : the most famous build tool in discussion</a:t>
            </a:r>
            <a:endParaRPr lang="en-US" sz="2000" dirty="0"/>
          </a:p>
          <a:p>
            <a:r>
              <a:rPr lang="en-US" sz="2000" dirty="0"/>
              <a:t>It provides us ability to bundle up entire angular module including CSS, HTML as a single standalone JS file. </a:t>
            </a:r>
            <a:endParaRPr lang="en-US" sz="2000" dirty="0"/>
          </a:p>
          <a:p>
            <a:r>
              <a:rPr lang="en-US" sz="2000" dirty="0"/>
              <a:t>A resulting elements.gz.js file in angular compressed through webpack weighs only 62 KB !!</a:t>
            </a:r>
            <a:endParaRPr lang="en-US" sz="2000" dirty="0"/>
          </a:p>
          <a:p>
            <a:r>
              <a:rPr lang="en-US" sz="2000" dirty="0"/>
              <a:t>Using DOM Encapsulation – Our CSS will not leak out. </a:t>
            </a:r>
            <a:endParaRPr lang="en-US" sz="2000" dirty="0"/>
          </a:p>
          <a:p>
            <a:r>
              <a:rPr lang="en-US" sz="2000" dirty="0"/>
              <a:t>Server side rendering + Universal router + Multiple Page Applications. Wow !!!</a:t>
            </a:r>
            <a:endParaRPr lang="en-US" sz="2000" dirty="0"/>
          </a:p>
          <a:p>
            <a:r>
              <a:rPr lang="en-US" sz="2000" dirty="0"/>
              <a:t>Pre-rendered Java script from server helps in faster page load.</a:t>
            </a:r>
            <a:endParaRPr lang="en-US" sz="2000" dirty="0"/>
          </a:p>
          <a:p>
            <a:r>
              <a:rPr lang="en-US" sz="2000" dirty="0"/>
              <a:t>Need to use Hash based routing so each microapp can update their route. The </a:t>
            </a:r>
            <a:r>
              <a:rPr lang="en-US" sz="2000" dirty="0" err="1"/>
              <a:t>onPush</a:t>
            </a:r>
            <a:r>
              <a:rPr lang="en-US" sz="2000" dirty="0"/>
              <a:t> approach doesn’t fit here.</a:t>
            </a:r>
            <a:endParaRPr lang="en-US" sz="2000" dirty="0"/>
          </a:p>
          <a:p>
            <a:r>
              <a:rPr lang="en-US" sz="2000" dirty="0" err="1"/>
              <a:t>Github</a:t>
            </a:r>
            <a:r>
              <a:rPr lang="en-US" sz="2000" dirty="0"/>
              <a:t> Link:  https://github.com/kriasoft/universal-router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? 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/>
          <a:stretch>
            <a:fillRect/>
          </a:stretch>
        </p:blipFill>
        <p:spPr>
          <a:xfrm>
            <a:off x="-28686" y="-2"/>
            <a:ext cx="12220686" cy="6858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971799" y="0"/>
            <a:ext cx="8610601" cy="6858000"/>
          </a:xfrm>
          <a:prstGeom prst="parallelogram">
            <a:avLst/>
          </a:prstGeom>
          <a:gradFill>
            <a:gsLst>
              <a:gs pos="0">
                <a:srgbClr val="0BC2E6">
                  <a:alpha val="20000"/>
                </a:srgbClr>
              </a:gs>
              <a:gs pos="100000">
                <a:srgbClr val="1C7A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3276599" y="0"/>
            <a:ext cx="8610601" cy="6858000"/>
          </a:xfrm>
          <a:prstGeom prst="parallelogram">
            <a:avLst/>
          </a:prstGeom>
          <a:gradFill>
            <a:gsLst>
              <a:gs pos="0">
                <a:srgbClr val="48B7AC"/>
              </a:gs>
              <a:gs pos="100000">
                <a:srgbClr val="34A5D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1000" y="1149877"/>
            <a:ext cx="4422434" cy="45588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/>
          <p:cNvSpPr/>
          <p:nvPr/>
        </p:nvSpPr>
        <p:spPr>
          <a:xfrm>
            <a:off x="2895600" y="1914525"/>
            <a:ext cx="6819901" cy="4343400"/>
          </a:xfrm>
          <a:prstGeom prst="roundRect">
            <a:avLst>
              <a:gd name="adj" fmla="val 329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</a:t>
            </a:r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3403283" y="1190625"/>
            <a:ext cx="5918835" cy="1447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Warning</a:t>
            </a:r>
            <a:endParaRPr 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009900" y="3038475"/>
            <a:ext cx="67056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232MKSD" panose="00000400000000000000" pitchFamily="2" charset="0"/>
              </a:rPr>
              <a:t>DON’T DO MICROSERVICES</a:t>
            </a:r>
            <a:br>
              <a:rPr lang="en-US" sz="3600" b="1" dirty="0">
                <a:latin typeface="232MKSD" panose="00000400000000000000" pitchFamily="2" charset="0"/>
              </a:rPr>
            </a:br>
            <a:r>
              <a:rPr lang="en-US" sz="3600" b="1" dirty="0">
                <a:latin typeface="232MKSD" panose="00000400000000000000" pitchFamily="2" charset="0"/>
              </a:rPr>
              <a:t>OR MICROFORNTENDS</a:t>
            </a:r>
            <a:endParaRPr lang="en-US" sz="3600" b="1" dirty="0">
              <a:latin typeface="232MKSD" panose="00000400000000000000" pitchFamily="2" charset="0"/>
            </a:endParaRPr>
          </a:p>
          <a:p>
            <a:pPr algn="ctr"/>
            <a:r>
              <a:rPr lang="en-US" sz="3600" b="1" dirty="0">
                <a:latin typeface="232MKSD" panose="00000400000000000000" pitchFamily="2" charset="0"/>
              </a:rPr>
              <a:t>IF YOU HAVEN’T</a:t>
            </a:r>
            <a:endParaRPr lang="en-US" sz="3600" b="1" dirty="0">
              <a:latin typeface="232MKSD" panose="00000400000000000000" pitchFamily="2" charset="0"/>
            </a:endParaRPr>
          </a:p>
          <a:p>
            <a:pPr algn="ctr"/>
            <a:r>
              <a:rPr lang="en-US" sz="3600" b="1" dirty="0">
                <a:latin typeface="232MKSD" panose="00000400000000000000" pitchFamily="2" charset="0"/>
              </a:rPr>
              <a:t>SUCCESSFULLY BUILD A MONOLITH</a:t>
            </a:r>
            <a:endParaRPr lang="en-US" sz="3600" b="1" dirty="0">
              <a:latin typeface="232MKSD" panose="000004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9210" y="-22225"/>
            <a:ext cx="12281535" cy="689229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76200"/>
            <a:ext cx="7493635" cy="457200"/>
          </a:xfrm>
        </p:spPr>
        <p:txBody>
          <a:bodyPr/>
          <a:lstStyle/>
          <a:p>
            <a:r>
              <a:rPr lang="en-US"/>
              <a:t>Why we need Framework or custom solution ?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04800" y="914400"/>
            <a:ext cx="11261725" cy="5446395"/>
          </a:xfrm>
        </p:spPr>
        <p:txBody>
          <a:bodyPr>
            <a:normAutofit/>
          </a:bodyPr>
          <a:lstStyle/>
          <a:p>
            <a:r>
              <a:rPr lang="en-US" sz="2000" dirty="0"/>
              <a:t>Iframes are too old and too pesky</a:t>
            </a:r>
            <a:endParaRPr lang="en-US" sz="2000" dirty="0"/>
          </a:p>
          <a:p>
            <a:r>
              <a:rPr lang="en-US" sz="2000" dirty="0"/>
              <a:t>Flexibility</a:t>
            </a:r>
            <a:endParaRPr lang="en-US" sz="2000" dirty="0"/>
          </a:p>
          <a:p>
            <a:r>
              <a:rPr lang="en-US" sz="2000" dirty="0"/>
              <a:t>Serverless architecture with options of E2E</a:t>
            </a:r>
            <a:endParaRPr lang="en-US" sz="2000" dirty="0"/>
          </a:p>
          <a:p>
            <a:r>
              <a:rPr lang="en-US" sz="2000" dirty="0"/>
              <a:t>Mixed Technology Stack</a:t>
            </a:r>
            <a:endParaRPr lang="en-US" sz="2000" dirty="0"/>
          </a:p>
          <a:p>
            <a:r>
              <a:rPr lang="en-US" sz="2000" dirty="0"/>
              <a:t>AJAX Takes too much time to load and </a:t>
            </a:r>
            <a:br>
              <a:rPr lang="en-US" sz="2000" dirty="0"/>
            </a:br>
            <a:r>
              <a:rPr lang="en-US" sz="2000" dirty="0"/>
              <a:t>doesn't utilize the concept of Isomorphic JavaScript</a:t>
            </a:r>
            <a:endParaRPr lang="en-US" sz="2000" dirty="0"/>
          </a:p>
          <a:p>
            <a:endParaRPr lang="en-US" sz="2000" dirty="0"/>
          </a:p>
          <a:p>
            <a:endParaRPr lang="en-US" sz="2800" dirty="0"/>
          </a:p>
          <a:p>
            <a:pPr marL="101600" lvl="0" indent="0">
              <a:buNone/>
            </a:pPr>
            <a:endParaRPr lang="en-US" sz="2800" dirty="0"/>
          </a:p>
          <a:p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0" y="1143000"/>
            <a:ext cx="4257040" cy="389382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Option#1 Angular Elements based on custom elements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endParaRPr lang="en-US" sz="2000"/>
          </a:p>
          <a:p>
            <a:endParaRPr lang="en-US" sz="2000"/>
          </a:p>
          <a:p>
            <a:endParaRPr lang="en-US" sz="2800"/>
          </a:p>
          <a:p>
            <a:pPr marL="101600" lvl="0" indent="0">
              <a:buNone/>
            </a:pPr>
            <a:endParaRPr lang="en-US" sz="2800"/>
          </a:p>
          <a:p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9322" y="1106805"/>
            <a:ext cx="10333355" cy="51796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Action</a:t>
            </a:r>
            <a:endParaRPr lang="en-US" dirty="0"/>
          </a:p>
        </p:txBody>
      </p:sp>
      <p:pic>
        <p:nvPicPr>
          <p:cNvPr id="1026" name="Picture 2" descr="https://lh3.googleusercontent.com/-2QK5HaqnFcs/W_iw1FrbxdI/AAAAAAAAAmg/T0iW_usStLIH66DZ6jLLGvVM238PH8uOACL0BGAYYCw/h519/2018-11-2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12192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Option#2 Frint (https://frint.js.org/)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endParaRPr lang="en-US" sz="2000"/>
          </a:p>
          <a:p>
            <a:endParaRPr lang="en-US" sz="2000"/>
          </a:p>
          <a:p>
            <a:endParaRPr lang="en-US" sz="2800"/>
          </a:p>
          <a:p>
            <a:pPr marL="101600" lvl="0" indent="0">
              <a:buNone/>
            </a:pPr>
            <a:endParaRPr lang="en-US" sz="2800"/>
          </a:p>
          <a:p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8325" y="1077595"/>
            <a:ext cx="6426200" cy="5200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00860"/>
            <a:ext cx="5210810" cy="32569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/>
              <a:t>Align Development across all teams and Support for Backward Compatibility</a:t>
            </a:r>
            <a:endParaRPr lang="en-US" sz="2000" dirty="0"/>
          </a:p>
          <a:p>
            <a:r>
              <a:rPr lang="en-US" sz="2000" dirty="0"/>
              <a:t>Everyone builds Apps their way with standards</a:t>
            </a:r>
            <a:endParaRPr lang="en-US" sz="2000" dirty="0"/>
          </a:p>
          <a:p>
            <a:r>
              <a:rPr lang="en-US" sz="2000" dirty="0"/>
              <a:t>Gives us control over what we allow and NOT allow to external developers</a:t>
            </a:r>
            <a:endParaRPr lang="en-US" sz="2000" dirty="0"/>
          </a:p>
          <a:p>
            <a:r>
              <a:rPr lang="en-US" sz="2000" dirty="0"/>
              <a:t>Open source and maintained documentation and Code Splitting OOB</a:t>
            </a:r>
            <a:endParaRPr lang="en-US" sz="2000" dirty="0"/>
          </a:p>
          <a:p>
            <a:r>
              <a:rPr lang="en-US" sz="2000" dirty="0"/>
              <a:t>Has lots of packages including</a:t>
            </a:r>
            <a:endParaRPr lang="en-US" sz="2000" dirty="0"/>
          </a:p>
          <a:p>
            <a:pPr lvl="1"/>
            <a:r>
              <a:rPr lang="en-US" sz="1800" dirty="0" err="1"/>
              <a:t>frint</a:t>
            </a:r>
            <a:endParaRPr lang="en-US" sz="1800" dirty="0"/>
          </a:p>
          <a:p>
            <a:pPr lvl="1"/>
            <a:r>
              <a:rPr lang="en-US" sz="1800" dirty="0" err="1"/>
              <a:t>frint</a:t>
            </a:r>
            <a:r>
              <a:rPr lang="en-US" sz="1800" dirty="0"/>
              <a:t>-react</a:t>
            </a:r>
            <a:endParaRPr lang="en-US" sz="1800" dirty="0"/>
          </a:p>
          <a:p>
            <a:pPr lvl="1"/>
            <a:r>
              <a:rPr lang="en-US" sz="1800" dirty="0" err="1"/>
              <a:t>frint</a:t>
            </a:r>
            <a:r>
              <a:rPr lang="en-US" sz="1800" dirty="0"/>
              <a:t>-react-server</a:t>
            </a:r>
            <a:endParaRPr lang="en-US" sz="1800" dirty="0"/>
          </a:p>
          <a:p>
            <a:pPr lvl="1"/>
            <a:r>
              <a:rPr lang="en-US" sz="1800" dirty="0" err="1"/>
              <a:t>frint</a:t>
            </a:r>
            <a:r>
              <a:rPr lang="en-US" sz="1800" dirty="0"/>
              <a:t>-store</a:t>
            </a:r>
            <a:endParaRPr lang="en-US" sz="1800" dirty="0"/>
          </a:p>
          <a:p>
            <a:pPr lvl="1"/>
            <a:r>
              <a:rPr lang="en-US" sz="1800" dirty="0" err="1"/>
              <a:t>frint</a:t>
            </a:r>
            <a:r>
              <a:rPr lang="en-US" sz="1800" dirty="0"/>
              <a:t>-model</a:t>
            </a:r>
            <a:endParaRPr lang="en-US" sz="1800" dirty="0"/>
          </a:p>
          <a:p>
            <a:pPr lvl="1"/>
            <a:r>
              <a:rPr lang="en-US" sz="1800" dirty="0" err="1"/>
              <a:t>frint</a:t>
            </a:r>
            <a:r>
              <a:rPr lang="en-US" sz="1800" dirty="0"/>
              <a:t>-router and </a:t>
            </a:r>
            <a:r>
              <a:rPr lang="en-US" sz="1800" dirty="0" err="1"/>
              <a:t>frint</a:t>
            </a:r>
            <a:r>
              <a:rPr lang="en-US" sz="1800" dirty="0"/>
              <a:t>-router-react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Frint</a:t>
            </a:r>
            <a:r>
              <a:rPr lang="en-US" dirty="0"/>
              <a:t> ? 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9" b="15617"/>
          <a:stretch>
            <a:fillRect/>
          </a:stretch>
        </p:blipFill>
        <p:spPr>
          <a:xfrm>
            <a:off x="-1" y="609599"/>
            <a:ext cx="12218011" cy="6248401"/>
          </a:xfrm>
          <a:prstGeom prst="rect">
            <a:avLst/>
          </a:prstGeom>
        </p:spPr>
      </p:pic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1736382" y="3124200"/>
            <a:ext cx="8745244" cy="1454727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solidFill>
                  <a:srgbClr val="1C7AC7"/>
                </a:solidFill>
              </a:rPr>
              <a:t>Questions</a:t>
            </a:r>
            <a:endParaRPr lang="en-US" sz="8000" dirty="0">
              <a:solidFill>
                <a:srgbClr val="1C7AC7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2"/>
            <a:ext cx="12191998" cy="6856775"/>
          </a:xfrm>
          <a:prstGeom prst="rect">
            <a:avLst/>
          </a:prstGeom>
        </p:spPr>
      </p:pic>
      <p:sp>
        <p:nvSpPr>
          <p:cNvPr id="16" name="Parallelogram 15"/>
          <p:cNvSpPr/>
          <p:nvPr/>
        </p:nvSpPr>
        <p:spPr>
          <a:xfrm>
            <a:off x="2971799" y="0"/>
            <a:ext cx="8610601" cy="6858000"/>
          </a:xfrm>
          <a:prstGeom prst="parallelogram">
            <a:avLst/>
          </a:prstGeom>
          <a:gradFill>
            <a:gsLst>
              <a:gs pos="0">
                <a:srgbClr val="34A5DD">
                  <a:alpha val="20000"/>
                </a:srgbClr>
              </a:gs>
              <a:gs pos="100000">
                <a:srgbClr val="48B7A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/>
          <p:cNvSpPr/>
          <p:nvPr/>
        </p:nvSpPr>
        <p:spPr>
          <a:xfrm>
            <a:off x="3276599" y="0"/>
            <a:ext cx="8610601" cy="68580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37636" y="1662968"/>
            <a:ext cx="38647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>
                <a:solidFill>
                  <a:srgbClr val="34A5D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  <a:endParaRPr lang="en-US" sz="5200" b="1" dirty="0">
              <a:solidFill>
                <a:srgbClr val="34A5DD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47848" y="3676578"/>
            <a:ext cx="59270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1400" b="1" dirty="0">
              <a:solidFill>
                <a:srgbClr val="222A35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  <a:p>
            <a:pPr algn="ctr"/>
            <a:r>
              <a:rPr lang="en-US" altLang="en-US" sz="1400" b="1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KNOWARTH Technologies Pvt. Ltd.</a:t>
            </a:r>
            <a:br>
              <a:rPr lang="en-US" altLang="en-US" sz="1400" b="1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</a:br>
            <a:endParaRPr lang="en-US" altLang="en-US" sz="1400" b="1" dirty="0">
              <a:solidFill>
                <a:srgbClr val="222A3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en-US" sz="1200" b="1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INDIA: </a:t>
            </a:r>
            <a:r>
              <a:rPr lang="en-US" altLang="en-US" sz="12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11, Aryan Corporate Park, </a:t>
            </a:r>
            <a:r>
              <a:rPr lang="en-US" altLang="en-US" sz="1200" dirty="0" err="1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Nr</a:t>
            </a:r>
            <a:r>
              <a:rPr lang="en-US" altLang="en-US" sz="12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. Shilaj Railway Crossing, Thaltej, </a:t>
            </a:r>
            <a:br>
              <a:rPr lang="en-US" altLang="en-US" sz="12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</a:br>
            <a:r>
              <a:rPr lang="en-US" altLang="en-US" sz="12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Ahmedabad – 380059, Gujarat, INDIA</a:t>
            </a:r>
            <a:br>
              <a:rPr lang="en-US" altLang="en-US" sz="12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</a:br>
            <a:br>
              <a:rPr lang="en-US" altLang="en-US" sz="12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</a:br>
            <a:r>
              <a:rPr lang="en-US" altLang="en-US" sz="1200" b="1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USA: </a:t>
            </a:r>
            <a:r>
              <a:rPr lang="en-US" altLang="en-US" sz="12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One Commerce Center, 1201 Orange Street #600, Wilmington, DE – 19899 </a:t>
            </a:r>
            <a:endParaRPr lang="en-US" altLang="en-US" sz="1200" dirty="0">
              <a:solidFill>
                <a:srgbClr val="222A3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altLang="en-US" sz="1400" dirty="0">
              <a:solidFill>
                <a:srgbClr val="222A3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altLang="en-US" sz="12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Email: marketing@knowarth.com   |  Website: www.knowarth.com</a:t>
            </a:r>
            <a:r>
              <a:rPr lang="en-US" altLang="en-US" sz="1200" u="sng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 </a:t>
            </a:r>
            <a:r>
              <a:rPr lang="en-US" altLang="en-US" sz="1200" dirty="0">
                <a:solidFill>
                  <a:srgbClr val="222A35"/>
                </a:solidFill>
                <a:latin typeface="Roboto" panose="02000000000000000000" pitchFamily="2" charset="0"/>
                <a:ea typeface="Roboto" panose="02000000000000000000" pitchFamily="2" charset="0"/>
                <a:sym typeface="Century Gothic" pitchFamily="34" charset="0"/>
              </a:rPr>
              <a:t> </a:t>
            </a:r>
            <a:endParaRPr lang="en-US" altLang="en-US" sz="1200" dirty="0">
              <a:solidFill>
                <a:srgbClr val="222A3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fr-FR" sz="1400" b="1" dirty="0">
              <a:solidFill>
                <a:srgbClr val="222A35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27" y="5822455"/>
            <a:ext cx="320040" cy="320040"/>
          </a:xfrm>
          <a:prstGeom prst="rect">
            <a:avLst/>
          </a:prstGeom>
        </p:spPr>
      </p:pic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882" y="5836871"/>
            <a:ext cx="320040" cy="320040"/>
          </a:xfrm>
          <a:prstGeom prst="rect">
            <a:avLst/>
          </a:prstGeom>
        </p:spPr>
      </p:pic>
      <p:pic>
        <p:nvPicPr>
          <p:cNvPr id="9" name="Picture 8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366" y="5836871"/>
            <a:ext cx="320040" cy="320040"/>
          </a:xfrm>
          <a:prstGeom prst="rect">
            <a:avLst/>
          </a:prstGeom>
        </p:spPr>
      </p:pic>
      <p:pic>
        <p:nvPicPr>
          <p:cNvPr id="10" name="Picture 9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05" y="5836871"/>
            <a:ext cx="32004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00175" y="1394220"/>
            <a:ext cx="2286000" cy="135943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90800" y="3276365"/>
            <a:ext cx="2286000" cy="135943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7175" y="3276365"/>
            <a:ext cx="2286000" cy="135943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09550" y="5143500"/>
            <a:ext cx="2286000" cy="135943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81275" y="5141381"/>
            <a:ext cx="2286000" cy="135943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924425" y="5141381"/>
            <a:ext cx="2286000" cy="135943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58050" y="5140476"/>
            <a:ext cx="2286000" cy="135943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601200" y="5140476"/>
            <a:ext cx="2286000" cy="1359431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Image result for drastic chan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679" y="1062143"/>
            <a:ext cx="6297521" cy="375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 Evolves Quickly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56" y="1769324"/>
            <a:ext cx="1160437" cy="557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7" y="3243444"/>
            <a:ext cx="1900356" cy="14252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0" y="5422600"/>
            <a:ext cx="1602459" cy="80122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49" y="5634465"/>
            <a:ext cx="514848" cy="5148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65" y="3808626"/>
            <a:ext cx="1647513" cy="2949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51" y="5549873"/>
            <a:ext cx="1198145" cy="5596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680" y="5538673"/>
            <a:ext cx="563035" cy="5630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604" y="5488523"/>
            <a:ext cx="953542" cy="6633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Front End Development Gets Bigger Big exponentially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0" y="762000"/>
            <a:ext cx="8496300" cy="5958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3"/>
          <a:stretch>
            <a:fillRect/>
          </a:stretch>
        </p:blipFill>
        <p:spPr>
          <a:xfrm>
            <a:off x="-28686" y="-2"/>
            <a:ext cx="12220686" cy="6858000"/>
          </a:xfrm>
          <a:prstGeom prst="rect">
            <a:avLst/>
          </a:prstGeom>
        </p:spPr>
      </p:pic>
      <p:sp>
        <p:nvSpPr>
          <p:cNvPr id="4" name="Parallelogram 3"/>
          <p:cNvSpPr/>
          <p:nvPr/>
        </p:nvSpPr>
        <p:spPr>
          <a:xfrm>
            <a:off x="2971799" y="0"/>
            <a:ext cx="8610601" cy="6858000"/>
          </a:xfrm>
          <a:prstGeom prst="parallelogram">
            <a:avLst/>
          </a:prstGeom>
          <a:gradFill>
            <a:gsLst>
              <a:gs pos="0">
                <a:srgbClr val="0BC2E6">
                  <a:alpha val="20000"/>
                </a:srgbClr>
              </a:gs>
              <a:gs pos="100000">
                <a:srgbClr val="1C7A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arallelogram 4"/>
          <p:cNvSpPr/>
          <p:nvPr/>
        </p:nvSpPr>
        <p:spPr>
          <a:xfrm>
            <a:off x="3276599" y="0"/>
            <a:ext cx="8610601" cy="6858000"/>
          </a:xfrm>
          <a:prstGeom prst="parallelogram">
            <a:avLst/>
          </a:prstGeom>
          <a:gradFill>
            <a:gsLst>
              <a:gs pos="0">
                <a:srgbClr val="48B7AC"/>
              </a:gs>
              <a:gs pos="100000">
                <a:srgbClr val="34A5D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51336" y="5318022"/>
            <a:ext cx="5560060" cy="645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Traditional Approach</a:t>
            </a:r>
            <a:endParaRPr lang="en-US" sz="36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1926" y="685800"/>
            <a:ext cx="4639945" cy="42412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that Matter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r>
              <a:rPr lang="en-US" sz="2000" b="1"/>
              <a:t>Look and feel</a:t>
            </a:r>
            <a:r>
              <a:rPr lang="en-US" sz="2000"/>
              <a:t> and state of art Design</a:t>
            </a:r>
            <a:endParaRPr lang="en-US" sz="2000"/>
          </a:p>
          <a:p>
            <a:r>
              <a:rPr lang="en-US" sz="2000"/>
              <a:t>Customer is God - </a:t>
            </a:r>
            <a:r>
              <a:rPr lang="en-US" sz="2000" b="1"/>
              <a:t>User Experience</a:t>
            </a:r>
            <a:endParaRPr lang="en-US" sz="2000" b="1"/>
          </a:p>
          <a:p>
            <a:r>
              <a:rPr lang="en-US" sz="2000" b="1"/>
              <a:t>Speed to market</a:t>
            </a:r>
            <a:r>
              <a:rPr lang="en-US" sz="2000"/>
              <a:t> - Deliverables have to be speedy, have to be quick, have to evolve</a:t>
            </a:r>
            <a:endParaRPr lang="en-US" sz="2000"/>
          </a:p>
          <a:p>
            <a:r>
              <a:rPr lang="en-US" sz="2000"/>
              <a:t>ROI - </a:t>
            </a:r>
            <a:r>
              <a:rPr lang="en-US" sz="2000" b="1"/>
              <a:t>Return of Investment</a:t>
            </a:r>
            <a:r>
              <a:rPr lang="en-US" sz="2000"/>
              <a:t> needs to be there</a:t>
            </a:r>
            <a:endParaRPr lang="en-US" sz="2000"/>
          </a:p>
          <a:p>
            <a:r>
              <a:rPr lang="en-US" sz="2000" b="1"/>
              <a:t>Developer Happiness</a:t>
            </a:r>
            <a:r>
              <a:rPr lang="en-US" sz="2000"/>
              <a:t> - Not get frustrated through constant changes &amp; Deployment</a:t>
            </a:r>
            <a:endParaRPr lang="en-US" sz="2000"/>
          </a:p>
          <a:p>
            <a:r>
              <a:rPr lang="en-US" sz="2000" b="1"/>
              <a:t>Maintainable Architecture</a:t>
            </a:r>
            <a:r>
              <a:rPr lang="en-US" sz="2000"/>
              <a:t>- tedious todo things from scratch incase something fails</a:t>
            </a:r>
            <a:endParaRPr lang="en-US" sz="2000"/>
          </a:p>
          <a:p>
            <a:r>
              <a:rPr lang="en-US" sz="2000" b="1"/>
              <a:t>Code Portability</a:t>
            </a:r>
            <a:r>
              <a:rPr lang="en-US" sz="2000"/>
              <a:t> - Things evolve rapidly, so should code.</a:t>
            </a:r>
            <a:endParaRPr lang="en-US" sz="2000"/>
          </a:p>
          <a:p>
            <a:endParaRPr lang="en-US" sz="2000"/>
          </a:p>
          <a:p>
            <a:endParaRPr lang="en-US" sz="2800"/>
          </a:p>
          <a:p>
            <a:pPr marL="101600" lvl="0" indent="0">
              <a:buNone/>
            </a:pPr>
            <a:endParaRPr lang="en-US" sz="2800"/>
          </a:p>
          <a:p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do in Front Ends ? 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314325" y="830580"/>
            <a:ext cx="11261725" cy="5446395"/>
          </a:xfrm>
        </p:spPr>
        <p:txBody>
          <a:bodyPr>
            <a:normAutofit/>
          </a:bodyPr>
          <a:lstStyle/>
          <a:p>
            <a:r>
              <a:rPr lang="en-US" sz="2000" b="1"/>
              <a:t>Design Systems</a:t>
            </a:r>
            <a:r>
              <a:rPr lang="en-US" sz="2000"/>
              <a:t> - Develop multiple features across multiple platforms</a:t>
            </a:r>
            <a:endParaRPr lang="en-US" sz="2000"/>
          </a:p>
          <a:p>
            <a:r>
              <a:rPr lang="en-US" sz="2000" b="1"/>
              <a:t>Isomorphic Systems</a:t>
            </a:r>
            <a:r>
              <a:rPr lang="en-US" sz="2000"/>
              <a:t> - Javascript rendered on backend</a:t>
            </a:r>
            <a:endParaRPr lang="en-US" sz="2000"/>
          </a:p>
          <a:p>
            <a:r>
              <a:rPr lang="en-US" sz="2000" b="1"/>
              <a:t>Shared Codebases</a:t>
            </a:r>
            <a:r>
              <a:rPr lang="en-US" sz="2000"/>
              <a:t> - Component library, multiple teams, multiple platforms</a:t>
            </a:r>
            <a:endParaRPr lang="en-US" sz="2000"/>
          </a:p>
          <a:p>
            <a:r>
              <a:rPr lang="en-US" sz="2000" b="1"/>
              <a:t>Seperation of Concerns</a:t>
            </a:r>
            <a:r>
              <a:rPr lang="en-US" sz="2000"/>
              <a:t> - Services seperated out, easy to migrate</a:t>
            </a:r>
            <a:endParaRPr lang="en-US" sz="2000"/>
          </a:p>
          <a:p>
            <a:r>
              <a:rPr lang="en-US" sz="2000" b="1"/>
              <a:t>Unit Testing</a:t>
            </a:r>
            <a:r>
              <a:rPr lang="en-US" sz="2000"/>
              <a:t> - Much much needed</a:t>
            </a:r>
            <a:endParaRPr lang="en-US" sz="2000"/>
          </a:p>
          <a:p>
            <a:r>
              <a:rPr lang="en-US" sz="2000" b="1"/>
              <a:t>State Management</a:t>
            </a:r>
            <a:r>
              <a:rPr lang="en-US" sz="2000"/>
              <a:t> - Seperate out what application is doing from UI Logic. (Thanks to Facebook)</a:t>
            </a:r>
            <a:endParaRPr lang="en-US" sz="2000"/>
          </a:p>
          <a:p>
            <a:r>
              <a:rPr lang="en-US" sz="2000" b="1"/>
              <a:t>Immutability</a:t>
            </a:r>
            <a:r>
              <a:rPr lang="en-US" sz="2000"/>
              <a:t> -Core Javascript Principle we use in day to day life.</a:t>
            </a:r>
            <a:endParaRPr lang="en-US" sz="2000"/>
          </a:p>
          <a:p>
            <a:r>
              <a:rPr lang="en-US" sz="2000"/>
              <a:t>Different ways to handle </a:t>
            </a:r>
            <a:r>
              <a:rPr lang="en-US" sz="2000" b="1"/>
              <a:t>Asynchronous behavior</a:t>
            </a:r>
            <a:r>
              <a:rPr lang="en-US" sz="2000"/>
              <a:t> - Async/await, observables, promises, etc.</a:t>
            </a:r>
            <a:endParaRPr lang="en-US" sz="2800" b="1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u="sng" dirty="0"/>
          </a:p>
          <a:p>
            <a:pPr marL="101600" indent="0">
              <a:buNone/>
            </a:pPr>
            <a:endParaRPr lang="en-US" sz="2800" dirty="0"/>
          </a:p>
          <a:p>
            <a:pPr marL="10160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8465</Words>
  <Application>WPS Presentation</Application>
  <PresentationFormat>Widescreen</PresentationFormat>
  <Paragraphs>382</Paragraphs>
  <Slides>46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</vt:lpstr>
      <vt:lpstr>SimSun</vt:lpstr>
      <vt:lpstr>Wingdings</vt:lpstr>
      <vt:lpstr>Roboto</vt:lpstr>
      <vt:lpstr>Century Gothic</vt:lpstr>
      <vt:lpstr>Poppins</vt:lpstr>
      <vt:lpstr>Microsoft YaHei</vt:lpstr>
      <vt:lpstr>Arial Unicode MS</vt:lpstr>
      <vt:lpstr>Calibri</vt:lpstr>
      <vt:lpstr>232MKSD</vt:lpstr>
      <vt:lpstr>Segoe Print</vt:lpstr>
      <vt:lpstr>Office Theme</vt:lpstr>
      <vt:lpstr>Micro Front Ends : Divided We Rule (For Those Who Dream Big)</vt:lpstr>
      <vt:lpstr>About Me</vt:lpstr>
      <vt:lpstr>Agenda For The Day</vt:lpstr>
      <vt:lpstr>PowerPoint 演示文稿</vt:lpstr>
      <vt:lpstr>Technology Evolves Quickly</vt:lpstr>
      <vt:lpstr>Front End Development Gets Bigger Big exponentially</vt:lpstr>
      <vt:lpstr>PowerPoint 演示文稿</vt:lpstr>
      <vt:lpstr>Things that Matter</vt:lpstr>
      <vt:lpstr>What we do in Front Ends ? </vt:lpstr>
      <vt:lpstr>My Amazing Application</vt:lpstr>
      <vt:lpstr>After 4 months and Some Releases</vt:lpstr>
      <vt:lpstr>PowerPoint 演示文稿</vt:lpstr>
      <vt:lpstr>Issues and Problems Faced</vt:lpstr>
      <vt:lpstr>Issues and Problems Faced</vt:lpstr>
      <vt:lpstr>New Request ?</vt:lpstr>
      <vt:lpstr>PowerPoint 演示文稿</vt:lpstr>
      <vt:lpstr>So What Happened ? </vt:lpstr>
      <vt:lpstr>What we want ?</vt:lpstr>
      <vt:lpstr>What we want ?</vt:lpstr>
      <vt:lpstr>I present to you </vt:lpstr>
      <vt:lpstr>PowerPoint 演示文稿</vt:lpstr>
      <vt:lpstr>What is Microfrontend ?</vt:lpstr>
      <vt:lpstr>Common Terms</vt:lpstr>
      <vt:lpstr>So how do Micro-frontends fit the deck</vt:lpstr>
      <vt:lpstr>So how do Micro-frontends fit the deck</vt:lpstr>
      <vt:lpstr>PowerPoint 演示文稿</vt:lpstr>
      <vt:lpstr>When Microfrontends ?</vt:lpstr>
      <vt:lpstr>Advantages</vt:lpstr>
      <vt:lpstr>PowerPoint 演示文稿</vt:lpstr>
      <vt:lpstr>Common Challenges</vt:lpstr>
      <vt:lpstr>How to Split Apps ?</vt:lpstr>
      <vt:lpstr>Web components and custom elements</vt:lpstr>
      <vt:lpstr>Web components and custom elements</vt:lpstr>
      <vt:lpstr>Communication Patterns</vt:lpstr>
      <vt:lpstr>How ? </vt:lpstr>
      <vt:lpstr>Routing and MPA's</vt:lpstr>
      <vt:lpstr>How ? </vt:lpstr>
      <vt:lpstr>PowerPoint 演示文稿</vt:lpstr>
      <vt:lpstr>Warning</vt:lpstr>
      <vt:lpstr>Why we need Framework or custom solution ?</vt:lpstr>
      <vt:lpstr>Option#1 Angular Elements based on custom elements</vt:lpstr>
      <vt:lpstr>Example In Action</vt:lpstr>
      <vt:lpstr>Option#2 Frint (https://frint.js.org/)</vt:lpstr>
      <vt:lpstr>Why Frint ? </vt:lpstr>
      <vt:lpstr>Questions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</dc:creator>
  <cp:lastModifiedBy>parth.ghiya</cp:lastModifiedBy>
  <cp:revision>2043</cp:revision>
  <dcterms:created xsi:type="dcterms:W3CDTF">2013-12-07T07:55:00Z</dcterms:created>
  <dcterms:modified xsi:type="dcterms:W3CDTF">2018-11-25T09:50:22Z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